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61" r:id="rId4"/>
    <p:sldId id="262" r:id="rId5"/>
    <p:sldId id="267" r:id="rId6"/>
    <p:sldId id="272" r:id="rId7"/>
    <p:sldId id="270" r:id="rId8"/>
    <p:sldId id="271" r:id="rId9"/>
    <p:sldId id="266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E80C58-D49B-4712-A45C-7BB03A38C191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99C8D-7612-4087-8659-8A4456321699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6847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A99C8D-7612-4087-8659-8A4456321699}" type="slidenum">
              <a:rPr lang="sv-SE" smtClean="0"/>
              <a:pPr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4385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D8596-C2F5-45A9-88EF-D4373E83606E}" type="datetimeFigureOut">
              <a:rPr lang="sv-SE" smtClean="0"/>
              <a:pPr/>
              <a:t>2021-04-23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91B4C-563E-4492-8204-0C27E8DBDBB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Ekonomisk rapport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024336"/>
          </a:xfrm>
        </p:spPr>
        <p:txBody>
          <a:bodyPr>
            <a:normAutofit/>
          </a:bodyPr>
          <a:lstStyle/>
          <a:p>
            <a:r>
              <a:rPr lang="sv-SE" sz="3600" dirty="0">
                <a:cs typeface="Arial" pitchFamily="34" charset="0"/>
              </a:rPr>
              <a:t>Räkenskapsår 180101-181231</a:t>
            </a:r>
          </a:p>
          <a:p>
            <a:endParaRPr lang="sv-SE" sz="3600" dirty="0">
              <a:cs typeface="Arial" pitchFamily="34" charset="0"/>
            </a:endParaRPr>
          </a:p>
          <a:p>
            <a:r>
              <a:rPr lang="sv-SE" sz="3600" dirty="0">
                <a:cs typeface="Arial" pitchFamily="34" charset="0"/>
              </a:rPr>
              <a:t>Tanja Nordwall sköter räkenskaperna</a:t>
            </a:r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/>
              <a:t>Balansrapport </a:t>
            </a:r>
            <a:br>
              <a:rPr lang="sv-SE" dirty="0"/>
            </a:br>
            <a:r>
              <a:rPr lang="sv-SE" dirty="0"/>
              <a:t>beräknat resultat</a:t>
            </a:r>
          </a:p>
        </p:txBody>
      </p:sp>
      <p:sp>
        <p:nvSpPr>
          <p:cNvPr id="3" name="textruta 2"/>
          <p:cNvSpPr txBox="1"/>
          <p:nvPr/>
        </p:nvSpPr>
        <p:spPr>
          <a:xfrm>
            <a:off x="326470" y="2492896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Ingående balans	      Period		Utgående balans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395536" y="3284984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/>
              <a:t>374 581,94 kr	    44 012,84             418 594,78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Intäkter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cs typeface="Arial" pitchFamily="34" charset="0"/>
              </a:rPr>
              <a:t>Medlemsavgifter </a:t>
            </a:r>
            <a:r>
              <a:rPr lang="sv-SE" dirty="0"/>
              <a:t>37 200 </a:t>
            </a:r>
            <a:r>
              <a:rPr lang="sv-SE" dirty="0">
                <a:cs typeface="Arial" pitchFamily="34" charset="0"/>
              </a:rPr>
              <a:t>kr</a:t>
            </a:r>
          </a:p>
          <a:p>
            <a:r>
              <a:rPr lang="sv-SE" dirty="0">
                <a:cs typeface="Arial" pitchFamily="34" charset="0"/>
              </a:rPr>
              <a:t>Vårmöte 2017 Karlskrona 53 258 kr</a:t>
            </a:r>
          </a:p>
          <a:p>
            <a:r>
              <a:rPr lang="sv-SE" dirty="0">
                <a:cs typeface="Arial" pitchFamily="34" charset="0"/>
              </a:rPr>
              <a:t>Vårmöte 2018 Karlstad </a:t>
            </a:r>
            <a:r>
              <a:rPr lang="sv-SE" dirty="0"/>
              <a:t>75 304 kr</a:t>
            </a:r>
          </a:p>
          <a:p>
            <a:r>
              <a:rPr lang="sv-SE" dirty="0">
                <a:cs typeface="Arial" pitchFamily="34" charset="0"/>
              </a:rPr>
              <a:t>Bidrag för UEMS-arbete 10 000 kr </a:t>
            </a:r>
          </a:p>
          <a:p>
            <a:endParaRPr lang="sv-SE" dirty="0">
              <a:cs typeface="Arial" pitchFamily="34" charset="0"/>
            </a:endParaRPr>
          </a:p>
          <a:p>
            <a:pPr>
              <a:buNone/>
            </a:pPr>
            <a:endParaRPr lang="sv-SE" dirty="0">
              <a:cs typeface="Arial" pitchFamily="34" charset="0"/>
            </a:endParaRPr>
          </a:p>
          <a:p>
            <a:endParaRPr lang="sv-SE" dirty="0"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Kostnader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>
          <a:xfrm>
            <a:off x="683568" y="1196752"/>
            <a:ext cx="7632848" cy="4392488"/>
          </a:xfrm>
        </p:spPr>
        <p:txBody>
          <a:bodyPr>
            <a:noAutofit/>
          </a:bodyPr>
          <a:lstStyle/>
          <a:p>
            <a:r>
              <a:rPr lang="sv-SE" dirty="0"/>
              <a:t>16 892 </a:t>
            </a:r>
            <a:r>
              <a:rPr lang="sv-SE" dirty="0">
                <a:cs typeface="Arial" pitchFamily="34" charset="0"/>
              </a:rPr>
              <a:t>kr bokföringskostnader</a:t>
            </a:r>
          </a:p>
          <a:p>
            <a:r>
              <a:rPr lang="sv-SE" dirty="0"/>
              <a:t>16 009 </a:t>
            </a:r>
            <a:r>
              <a:rPr lang="sv-SE" dirty="0">
                <a:cs typeface="Arial" pitchFamily="34" charset="0"/>
              </a:rPr>
              <a:t>kr sammanträdeskostnader</a:t>
            </a:r>
          </a:p>
          <a:p>
            <a:r>
              <a:rPr lang="sv-SE" dirty="0"/>
              <a:t>13 868 </a:t>
            </a:r>
            <a:r>
              <a:rPr lang="sv-SE" dirty="0">
                <a:cs typeface="Arial" pitchFamily="34" charset="0"/>
              </a:rPr>
              <a:t>kr styrelsekostnader</a:t>
            </a:r>
          </a:p>
          <a:p>
            <a:r>
              <a:rPr lang="sv-SE" dirty="0"/>
              <a:t>2 230 </a:t>
            </a:r>
            <a:r>
              <a:rPr lang="sv-SE" dirty="0">
                <a:cs typeface="Arial" pitchFamily="34" charset="0"/>
              </a:rPr>
              <a:t>kr bankkostnader</a:t>
            </a:r>
          </a:p>
          <a:p>
            <a:r>
              <a:rPr lang="sv-SE" dirty="0"/>
              <a:t>24 235 </a:t>
            </a:r>
            <a:r>
              <a:rPr lang="sv-SE" dirty="0">
                <a:cs typeface="Arial" pitchFamily="34" charset="0"/>
              </a:rPr>
              <a:t>kr </a:t>
            </a:r>
            <a:r>
              <a:rPr lang="sv-SE" dirty="0" err="1">
                <a:cs typeface="Arial" pitchFamily="34" charset="0"/>
              </a:rPr>
              <a:t>ChOP</a:t>
            </a:r>
            <a:endParaRPr lang="sv-SE" dirty="0">
              <a:cs typeface="Arial" pitchFamily="34" charset="0"/>
            </a:endParaRPr>
          </a:p>
          <a:p>
            <a:r>
              <a:rPr lang="sv-SE" dirty="0"/>
              <a:t>2 537 </a:t>
            </a:r>
            <a:r>
              <a:rPr lang="sv-SE" dirty="0">
                <a:cs typeface="Arial" pitchFamily="34" charset="0"/>
              </a:rPr>
              <a:t>kr UEMS medlemsavgift</a:t>
            </a:r>
          </a:p>
          <a:p>
            <a:pPr marL="0" indent="0">
              <a:buNone/>
            </a:pPr>
            <a:endParaRPr lang="sv-SE" dirty="0">
              <a:cs typeface="Arial" pitchFamily="34" charset="0"/>
            </a:endParaRPr>
          </a:p>
          <a:p>
            <a:endParaRPr lang="sv-SE" dirty="0">
              <a:cs typeface="Arial" pitchFamily="34" charset="0"/>
            </a:endParaRPr>
          </a:p>
          <a:p>
            <a:pPr>
              <a:buNone/>
            </a:pPr>
            <a:endParaRPr lang="sv-SE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sv-SE" dirty="0">
                <a:latin typeface="+mn-lt"/>
                <a:cs typeface="Arial" pitchFamily="34" charset="0"/>
              </a:rPr>
              <a:t>Kostnader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611560" y="1556792"/>
            <a:ext cx="8301608" cy="4525963"/>
          </a:xfrm>
        </p:spPr>
        <p:txBody>
          <a:bodyPr>
            <a:normAutofit/>
          </a:bodyPr>
          <a:lstStyle/>
          <a:p>
            <a:r>
              <a:rPr lang="sv-SE" dirty="0">
                <a:cs typeface="Arial" pitchFamily="34" charset="0"/>
              </a:rPr>
              <a:t>50 000 kr stipendium SLS </a:t>
            </a:r>
            <a:r>
              <a:rPr lang="sv-SE">
                <a:cs typeface="Arial" pitchFamily="34" charset="0"/>
              </a:rPr>
              <a:t>stiftelse (Juan Du)</a:t>
            </a:r>
            <a:endParaRPr lang="sv-SE" dirty="0">
              <a:cs typeface="Arial" pitchFamily="34" charset="0"/>
            </a:endParaRPr>
          </a:p>
          <a:p>
            <a:r>
              <a:rPr lang="sv-SE" dirty="0">
                <a:cs typeface="Arial" pitchFamily="34" charset="0"/>
              </a:rPr>
              <a:t>2000 kr bidrag till Bästa poster Vårmötet Karlstad (Sara </a:t>
            </a:r>
            <a:r>
              <a:rPr lang="sv-SE" dirty="0" err="1">
                <a:cs typeface="Arial" pitchFamily="34" charset="0"/>
              </a:rPr>
              <a:t>Söbirk</a:t>
            </a:r>
            <a:r>
              <a:rPr lang="sv-SE" dirty="0">
                <a:cs typeface="Arial" pitchFamily="34" charset="0"/>
              </a:rPr>
              <a:t>)</a:t>
            </a:r>
          </a:p>
          <a:p>
            <a:endParaRPr lang="sv-SE" dirty="0">
              <a:cs typeface="Arial" pitchFamily="34" charset="0"/>
            </a:endParaRPr>
          </a:p>
          <a:p>
            <a:endParaRPr lang="sv-S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7879"/>
            <a:ext cx="9144000" cy="3122241"/>
          </a:xfrm>
          <a:prstGeom prst="rect">
            <a:avLst/>
          </a:prstGeom>
        </p:spPr>
      </p:pic>
      <p:sp>
        <p:nvSpPr>
          <p:cNvPr id="4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Stiftelsen 170701-180630</a:t>
            </a:r>
          </a:p>
        </p:txBody>
      </p:sp>
    </p:spTree>
    <p:extLst>
      <p:ext uri="{BB962C8B-B14F-4D97-AF65-F5344CB8AC3E}">
        <p14:creationId xmlns:p14="http://schemas.microsoft.com/office/powerpoint/2010/main" val="2817012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7879"/>
            <a:ext cx="9144000" cy="3122241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3563888" y="2996951"/>
            <a:ext cx="79208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Rubrik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/>
              <a:t>Stiftelsen 170701-180630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9546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67879"/>
            <a:ext cx="9144000" cy="3122241"/>
          </a:xfrm>
          <a:prstGeom prst="rect">
            <a:avLst/>
          </a:prstGeom>
        </p:spPr>
      </p:pic>
      <p:sp>
        <p:nvSpPr>
          <p:cNvPr id="5" name="Ellips 4"/>
          <p:cNvSpPr/>
          <p:nvPr/>
        </p:nvSpPr>
        <p:spPr>
          <a:xfrm>
            <a:off x="3347864" y="3789040"/>
            <a:ext cx="936104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v-SE" dirty="0"/>
              <a:t>Stiftelsen 170701-180630</a:t>
            </a:r>
          </a:p>
        </p:txBody>
      </p:sp>
      <p:sp>
        <p:nvSpPr>
          <p:cNvPr id="7" name="textruta 6"/>
          <p:cNvSpPr txBox="1"/>
          <p:nvPr/>
        </p:nvSpPr>
        <p:spPr>
          <a:xfrm>
            <a:off x="2051720" y="5229200"/>
            <a:ext cx="4766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3200" dirty="0"/>
              <a:t>-50 000 kr stipendium 2018</a:t>
            </a:r>
          </a:p>
        </p:txBody>
      </p:sp>
    </p:spTree>
    <p:extLst>
      <p:ext uri="{BB962C8B-B14F-4D97-AF65-F5344CB8AC3E}">
        <p14:creationId xmlns:p14="http://schemas.microsoft.com/office/powerpoint/2010/main" val="27817353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Resultat 14 maj 2019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600400"/>
          </a:xfrm>
        </p:spPr>
        <p:txBody>
          <a:bodyPr>
            <a:normAutofit/>
          </a:bodyPr>
          <a:lstStyle/>
          <a:p>
            <a:r>
              <a:rPr lang="sv-SE" dirty="0"/>
              <a:t>Intäkter: 33400 kr medlemsavgifter</a:t>
            </a:r>
          </a:p>
          <a:p>
            <a:r>
              <a:rPr lang="sv-SE" dirty="0"/>
              <a:t>Kostnader: 9 407 kr </a:t>
            </a:r>
          </a:p>
          <a:p>
            <a:endParaRPr lang="sv-SE" dirty="0"/>
          </a:p>
          <a:p>
            <a:r>
              <a:rPr lang="sv-SE" dirty="0"/>
              <a:t>Resultat: 23 993 kr</a:t>
            </a:r>
          </a:p>
          <a:p>
            <a:endParaRPr lang="sv-SE" dirty="0"/>
          </a:p>
          <a:p>
            <a:r>
              <a:rPr lang="sv-SE" dirty="0"/>
              <a:t>Utgående balans</a:t>
            </a:r>
            <a:r>
              <a:rPr lang="sv-SE"/>
              <a:t>: 442587 kr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</TotalTime>
  <Words>140</Words>
  <Application>Microsoft Office PowerPoint</Application>
  <PresentationFormat>Bildspel på skärmen (4:3)</PresentationFormat>
  <Paragraphs>37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Office-tema</vt:lpstr>
      <vt:lpstr>Ekonomisk rapport</vt:lpstr>
      <vt:lpstr>Balansrapport  beräknat resultat</vt:lpstr>
      <vt:lpstr>Intäkter</vt:lpstr>
      <vt:lpstr>Kostnader</vt:lpstr>
      <vt:lpstr>Kostnader</vt:lpstr>
      <vt:lpstr>Stiftelsen 170701-180630</vt:lpstr>
      <vt:lpstr>PowerPoint-presentation</vt:lpstr>
      <vt:lpstr>Stiftelsen 170701-180630</vt:lpstr>
      <vt:lpstr>Resultat 14 maj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Ekonomisk rapport</dc:title>
  <dc:creator>StandardGU</dc:creator>
  <cp:lastModifiedBy>Annika Ljung</cp:lastModifiedBy>
  <cp:revision>78</cp:revision>
  <dcterms:created xsi:type="dcterms:W3CDTF">2015-05-22T09:12:37Z</dcterms:created>
  <dcterms:modified xsi:type="dcterms:W3CDTF">2021-04-23T05:46:10Z</dcterms:modified>
</cp:coreProperties>
</file>