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3" r:id="rId3"/>
    <p:sldId id="261" r:id="rId4"/>
    <p:sldId id="262" r:id="rId5"/>
    <p:sldId id="267" r:id="rId6"/>
    <p:sldId id="274" r:id="rId7"/>
    <p:sldId id="275" r:id="rId8"/>
    <p:sldId id="276" r:id="rId9"/>
    <p:sldId id="273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80C58-D49B-4712-A45C-7BB03A38C191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99C8D-7612-4087-8659-8A445632169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84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99C8D-7612-4087-8659-8A4456321699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438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8596-C2F5-45A9-88EF-D4373E83606E}" type="datetimeFigureOut">
              <a:rPr lang="sv-SE" smtClean="0"/>
              <a:pPr/>
              <a:t>2020-05-25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  <a:cs typeface="Arial" pitchFamily="34" charset="0"/>
              </a:rPr>
              <a:t>Ekonomisk rapport</a:t>
            </a:r>
            <a:endParaRPr lang="sv-SE" dirty="0">
              <a:latin typeface="+mn-lt"/>
              <a:cs typeface="Arial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024336"/>
          </a:xfrm>
        </p:spPr>
        <p:txBody>
          <a:bodyPr>
            <a:normAutofit/>
          </a:bodyPr>
          <a:lstStyle/>
          <a:p>
            <a:r>
              <a:rPr lang="sv-SE" sz="3600" dirty="0" smtClean="0">
                <a:cs typeface="Arial" pitchFamily="34" charset="0"/>
              </a:rPr>
              <a:t>Räkenskapsår 190101-191231</a:t>
            </a:r>
          </a:p>
          <a:p>
            <a:endParaRPr lang="sv-SE" sz="3600" dirty="0">
              <a:cs typeface="Arial" pitchFamily="34" charset="0"/>
            </a:endParaRPr>
          </a:p>
          <a:p>
            <a:r>
              <a:rPr lang="sv-SE" sz="3600" dirty="0" smtClean="0">
                <a:cs typeface="Arial" pitchFamily="34" charset="0"/>
              </a:rPr>
              <a:t>Tanja Nordwall</a:t>
            </a:r>
            <a:r>
              <a:rPr lang="sv-SE" sz="3600" dirty="0">
                <a:cs typeface="Arial" pitchFamily="34" charset="0"/>
              </a:rPr>
              <a:t> </a:t>
            </a:r>
            <a:r>
              <a:rPr lang="sv-SE" sz="3600" dirty="0" smtClean="0">
                <a:cs typeface="Arial" pitchFamily="34" charset="0"/>
              </a:rPr>
              <a:t>sköter räkenskaperna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Balansrapport </a:t>
            </a:r>
            <a:br>
              <a:rPr lang="sv-SE" dirty="0" smtClean="0"/>
            </a:br>
            <a:r>
              <a:rPr lang="sv-SE" dirty="0" smtClean="0"/>
              <a:t>beräknat resultat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326470" y="249289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Ingående balans	      Period		Utgående balans</a:t>
            </a:r>
            <a:endParaRPr lang="sv-SE" sz="3200" dirty="0"/>
          </a:p>
        </p:txBody>
      </p:sp>
      <p:sp>
        <p:nvSpPr>
          <p:cNvPr id="4" name="textruta 3"/>
          <p:cNvSpPr txBox="1"/>
          <p:nvPr/>
        </p:nvSpPr>
        <p:spPr>
          <a:xfrm>
            <a:off x="392817" y="3366120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418 </a:t>
            </a:r>
            <a:r>
              <a:rPr lang="sv-SE" sz="3200" dirty="0" smtClean="0"/>
              <a:t>594 </a:t>
            </a:r>
            <a:r>
              <a:rPr lang="sv-SE" sz="3200" dirty="0" smtClean="0"/>
              <a:t>kr</a:t>
            </a:r>
            <a:r>
              <a:rPr lang="sv-SE" sz="3200" dirty="0" smtClean="0"/>
              <a:t>	    </a:t>
            </a:r>
            <a:r>
              <a:rPr lang="sv-SE" sz="3200" dirty="0" smtClean="0"/>
              <a:t>        </a:t>
            </a:r>
            <a:r>
              <a:rPr lang="sv-SE" sz="3200" dirty="0"/>
              <a:t>116 </a:t>
            </a:r>
            <a:r>
              <a:rPr lang="sv-SE" sz="3200" dirty="0" smtClean="0"/>
              <a:t>447 kr              535 042  kr</a:t>
            </a:r>
            <a:r>
              <a:rPr lang="sv-SE" sz="3200" dirty="0" smtClean="0"/>
              <a:t>	</a:t>
            </a:r>
            <a:endParaRPr lang="sv-SE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  <a:cs typeface="Arial" pitchFamily="34" charset="0"/>
              </a:rPr>
              <a:t>Intäkter</a:t>
            </a:r>
            <a:endParaRPr lang="sv-SE" dirty="0">
              <a:latin typeface="+mn-lt"/>
              <a:cs typeface="Arial" pitchFamily="34" charset="0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cs typeface="Arial" pitchFamily="34" charset="0"/>
              </a:rPr>
              <a:t>Medlemsavgifter </a:t>
            </a:r>
            <a:r>
              <a:rPr lang="sv-SE" dirty="0" smtClean="0">
                <a:cs typeface="Arial" pitchFamily="34" charset="0"/>
              </a:rPr>
              <a:t>38000 kr</a:t>
            </a:r>
            <a:endParaRPr lang="sv-SE" dirty="0" smtClean="0">
              <a:cs typeface="Arial" pitchFamily="34" charset="0"/>
            </a:endParaRPr>
          </a:p>
          <a:p>
            <a:r>
              <a:rPr lang="sv-SE" dirty="0" smtClean="0">
                <a:cs typeface="Arial" pitchFamily="34" charset="0"/>
              </a:rPr>
              <a:t>Vårmöte 2017 Karlskrona 53 258 kr</a:t>
            </a:r>
          </a:p>
          <a:p>
            <a:r>
              <a:rPr lang="sv-SE" dirty="0" smtClean="0">
                <a:cs typeface="Arial" pitchFamily="34" charset="0"/>
              </a:rPr>
              <a:t>Vårmöte 2018 Karlstad </a:t>
            </a:r>
            <a:r>
              <a:rPr lang="sv-SE" dirty="0"/>
              <a:t>75 </a:t>
            </a:r>
            <a:r>
              <a:rPr lang="sv-SE" dirty="0" smtClean="0"/>
              <a:t>304 kr</a:t>
            </a:r>
          </a:p>
          <a:p>
            <a:r>
              <a:rPr lang="sv-SE" dirty="0" smtClean="0"/>
              <a:t>Vårmöte Jönköping </a:t>
            </a:r>
            <a:r>
              <a:rPr lang="sv-SE" dirty="0" smtClean="0"/>
              <a:t>138 555 kr </a:t>
            </a:r>
            <a:endParaRPr lang="sv-SE" dirty="0" smtClean="0"/>
          </a:p>
          <a:p>
            <a:r>
              <a:rPr lang="sv-SE" dirty="0" smtClean="0">
                <a:cs typeface="Arial" pitchFamily="34" charset="0"/>
              </a:rPr>
              <a:t>Bidrag för UEMS-arbete 10 000 kr </a:t>
            </a:r>
          </a:p>
          <a:p>
            <a:endParaRPr lang="sv-SE" dirty="0" smtClean="0">
              <a:cs typeface="Arial" pitchFamily="34" charset="0"/>
            </a:endParaRPr>
          </a:p>
          <a:p>
            <a:pPr>
              <a:buNone/>
            </a:pPr>
            <a:endParaRPr lang="sv-SE" dirty="0" smtClean="0">
              <a:cs typeface="Arial" pitchFamily="34" charset="0"/>
            </a:endParaRPr>
          </a:p>
          <a:p>
            <a:endParaRPr lang="sv-SE" dirty="0" smtClean="0"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v-SE" dirty="0" smtClean="0">
                <a:latin typeface="+mn-lt"/>
                <a:cs typeface="Arial" pitchFamily="34" charset="0"/>
              </a:rPr>
              <a:t>Kostnader</a:t>
            </a:r>
            <a:endParaRPr lang="sv-SE" dirty="0">
              <a:latin typeface="+mn-lt"/>
              <a:cs typeface="Arial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83568" y="1196752"/>
            <a:ext cx="7632848" cy="4392488"/>
          </a:xfrm>
        </p:spPr>
        <p:txBody>
          <a:bodyPr>
            <a:noAutofit/>
          </a:bodyPr>
          <a:lstStyle/>
          <a:p>
            <a:r>
              <a:rPr lang="sv-SE" dirty="0" smtClean="0">
                <a:cs typeface="Arial" pitchFamily="34" charset="0"/>
              </a:rPr>
              <a:t>13 942 kr </a:t>
            </a:r>
            <a:r>
              <a:rPr lang="sv-SE" dirty="0" smtClean="0">
                <a:cs typeface="Arial" pitchFamily="34" charset="0"/>
              </a:rPr>
              <a:t>bokföringskostnader</a:t>
            </a:r>
          </a:p>
          <a:p>
            <a:r>
              <a:rPr lang="sv-SE" dirty="0" smtClean="0">
                <a:cs typeface="Arial" pitchFamily="34" charset="0"/>
              </a:rPr>
              <a:t>4 660 kr </a:t>
            </a:r>
            <a:r>
              <a:rPr lang="sv-SE" dirty="0" smtClean="0">
                <a:cs typeface="Arial" pitchFamily="34" charset="0"/>
              </a:rPr>
              <a:t>sammanträdeskostnader</a:t>
            </a:r>
          </a:p>
          <a:p>
            <a:r>
              <a:rPr lang="sv-SE" dirty="0" smtClean="0">
                <a:cs typeface="Arial" pitchFamily="34" charset="0"/>
              </a:rPr>
              <a:t>5 870 kr </a:t>
            </a:r>
            <a:r>
              <a:rPr lang="sv-SE" dirty="0" smtClean="0">
                <a:cs typeface="Arial" pitchFamily="34" charset="0"/>
              </a:rPr>
              <a:t>styrelsekostnader</a:t>
            </a:r>
          </a:p>
          <a:p>
            <a:r>
              <a:rPr lang="sv-SE" dirty="0" smtClean="0">
                <a:cs typeface="Arial" pitchFamily="34" charset="0"/>
              </a:rPr>
              <a:t>2 345 kr </a:t>
            </a:r>
            <a:r>
              <a:rPr lang="sv-SE" dirty="0" smtClean="0">
                <a:cs typeface="Arial" pitchFamily="34" charset="0"/>
              </a:rPr>
              <a:t>bankkostnader</a:t>
            </a:r>
          </a:p>
          <a:p>
            <a:r>
              <a:rPr lang="sv-SE" dirty="0" smtClean="0">
                <a:cs typeface="Arial" pitchFamily="34" charset="0"/>
              </a:rPr>
              <a:t>30 200 kr </a:t>
            </a:r>
            <a:r>
              <a:rPr lang="sv-SE" dirty="0" err="1" smtClean="0">
                <a:cs typeface="Arial" pitchFamily="34" charset="0"/>
              </a:rPr>
              <a:t>ChOP</a:t>
            </a:r>
            <a:endParaRPr lang="sv-SE" dirty="0" smtClean="0">
              <a:cs typeface="Arial" pitchFamily="34" charset="0"/>
            </a:endParaRPr>
          </a:p>
          <a:p>
            <a:r>
              <a:rPr lang="sv-SE" dirty="0" smtClean="0">
                <a:cs typeface="Arial" pitchFamily="34" charset="0"/>
              </a:rPr>
              <a:t>2600 kr </a:t>
            </a:r>
            <a:r>
              <a:rPr lang="sv-SE" dirty="0" smtClean="0">
                <a:cs typeface="Arial" pitchFamily="34" charset="0"/>
              </a:rPr>
              <a:t>UEMS medlemsavgift</a:t>
            </a:r>
          </a:p>
          <a:p>
            <a:pPr marL="0" indent="0">
              <a:buNone/>
            </a:pPr>
            <a:endParaRPr lang="sv-SE" dirty="0" smtClean="0">
              <a:cs typeface="Arial" pitchFamily="34" charset="0"/>
            </a:endParaRPr>
          </a:p>
          <a:p>
            <a:endParaRPr lang="sv-SE" dirty="0" smtClean="0">
              <a:cs typeface="Arial" pitchFamily="34" charset="0"/>
            </a:endParaRPr>
          </a:p>
          <a:p>
            <a:pPr>
              <a:buNone/>
            </a:pPr>
            <a:endParaRPr lang="sv-SE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v-SE" dirty="0" smtClean="0">
                <a:latin typeface="+mn-lt"/>
                <a:cs typeface="Arial" pitchFamily="34" charset="0"/>
              </a:rPr>
              <a:t>Kostnader</a:t>
            </a:r>
            <a:endParaRPr lang="sv-SE" dirty="0">
              <a:latin typeface="+mn-lt"/>
              <a:cs typeface="Arial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611560" y="1556792"/>
            <a:ext cx="8301608" cy="4525963"/>
          </a:xfrm>
        </p:spPr>
        <p:txBody>
          <a:bodyPr>
            <a:normAutofit/>
          </a:bodyPr>
          <a:lstStyle/>
          <a:p>
            <a:r>
              <a:rPr lang="sv-SE" dirty="0" smtClean="0">
                <a:cs typeface="Arial" pitchFamily="34" charset="0"/>
              </a:rPr>
              <a:t>50 000 kr stipendium SLS stiftelse (Robert </a:t>
            </a:r>
            <a:r>
              <a:rPr lang="sv-SE" dirty="0" err="1" smtClean="0">
                <a:cs typeface="Arial" pitchFamily="34" charset="0"/>
              </a:rPr>
              <a:t>Dyrdak</a:t>
            </a:r>
            <a:r>
              <a:rPr lang="sv-SE" dirty="0" smtClean="0">
                <a:cs typeface="Arial" pitchFamily="34" charset="0"/>
              </a:rPr>
              <a:t>)</a:t>
            </a:r>
          </a:p>
          <a:p>
            <a:endParaRPr lang="sv-SE" dirty="0" smtClean="0">
              <a:cs typeface="Arial" pitchFamily="34" charset="0"/>
            </a:endParaRPr>
          </a:p>
          <a:p>
            <a:r>
              <a:rPr lang="sv-SE" dirty="0" smtClean="0">
                <a:cs typeface="Arial" pitchFamily="34" charset="0"/>
              </a:rPr>
              <a:t>10 000 kr </a:t>
            </a:r>
            <a:r>
              <a:rPr lang="sv-SE" dirty="0" err="1" smtClean="0">
                <a:cs typeface="Arial" pitchFamily="34" charset="0"/>
              </a:rPr>
              <a:t>resestipendie</a:t>
            </a:r>
            <a:r>
              <a:rPr lang="sv-SE" dirty="0" smtClean="0">
                <a:cs typeface="Arial" pitchFamily="34" charset="0"/>
              </a:rPr>
              <a:t> till Diana </a:t>
            </a:r>
            <a:r>
              <a:rPr lang="sv-SE" dirty="0" err="1" smtClean="0">
                <a:cs typeface="Arial" pitchFamily="34" charset="0"/>
              </a:rPr>
              <a:t>Vracar</a:t>
            </a:r>
            <a:r>
              <a:rPr lang="sv-SE" dirty="0">
                <a:cs typeface="Arial" pitchFamily="34" charset="0"/>
              </a:rPr>
              <a:t> </a:t>
            </a:r>
            <a:r>
              <a:rPr lang="sv-SE" dirty="0" smtClean="0">
                <a:cs typeface="Arial" pitchFamily="34" charset="0"/>
              </a:rPr>
              <a:t>för kongressdeltagande med poster i Kina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420888"/>
            <a:ext cx="9144001" cy="3300514"/>
          </a:xfrm>
          <a:prstGeom prst="rect">
            <a:avLst/>
          </a:prstGeom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 smtClean="0"/>
              <a:t>Stiftelsen </a:t>
            </a:r>
            <a:r>
              <a:rPr lang="sv-SE" dirty="0" smtClean="0"/>
              <a:t>180701-190630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330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420888"/>
            <a:ext cx="9144001" cy="3300514"/>
          </a:xfrm>
          <a:prstGeom prst="rect">
            <a:avLst/>
          </a:prstGeom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 smtClean="0"/>
              <a:t>Stiftelsen </a:t>
            </a:r>
            <a:r>
              <a:rPr lang="sv-SE" dirty="0" smtClean="0"/>
              <a:t>180701-190630</a:t>
            </a:r>
            <a:endParaRPr lang="sv-SE" dirty="0"/>
          </a:p>
        </p:txBody>
      </p:sp>
      <p:sp>
        <p:nvSpPr>
          <p:cNvPr id="5" name="Ellips 4"/>
          <p:cNvSpPr/>
          <p:nvPr/>
        </p:nvSpPr>
        <p:spPr>
          <a:xfrm>
            <a:off x="3347864" y="3573016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718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420888"/>
            <a:ext cx="9144001" cy="3300514"/>
          </a:xfrm>
          <a:prstGeom prst="rect">
            <a:avLst/>
          </a:prstGeom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 smtClean="0"/>
              <a:t>Stiftelsen </a:t>
            </a:r>
            <a:r>
              <a:rPr lang="sv-SE" dirty="0" smtClean="0"/>
              <a:t>180701-190630</a:t>
            </a:r>
            <a:endParaRPr lang="sv-SE" dirty="0"/>
          </a:p>
        </p:txBody>
      </p:sp>
      <p:sp>
        <p:nvSpPr>
          <p:cNvPr id="5" name="Ellips 4"/>
          <p:cNvSpPr/>
          <p:nvPr/>
        </p:nvSpPr>
        <p:spPr>
          <a:xfrm>
            <a:off x="3131840" y="4509120"/>
            <a:ext cx="93610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2188878" y="5751585"/>
            <a:ext cx="476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-50 000 kr stipendium 2019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99701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Stort överskott 2019</a:t>
            </a:r>
          </a:p>
          <a:p>
            <a:endParaRPr lang="sv-SE" dirty="0" smtClean="0"/>
          </a:p>
          <a:p>
            <a:r>
              <a:rPr lang="sv-SE" dirty="0" smtClean="0"/>
              <a:t>Planerat att föra över 50 000 till Stiftelsen, men </a:t>
            </a:r>
            <a:r>
              <a:rPr lang="sv-SE" dirty="0" smtClean="0"/>
              <a:t>intäkter </a:t>
            </a:r>
            <a:r>
              <a:rPr lang="sv-SE" dirty="0"/>
              <a:t>från vårmötet kommer att utgå i </a:t>
            </a:r>
            <a:r>
              <a:rPr lang="sv-SE" dirty="0" smtClean="0"/>
              <a:t>år.</a:t>
            </a:r>
          </a:p>
          <a:p>
            <a:r>
              <a:rPr lang="sv-SE"/>
              <a:t>V</a:t>
            </a:r>
            <a:r>
              <a:rPr lang="sv-SE" smtClean="0"/>
              <a:t>i </a:t>
            </a:r>
            <a:r>
              <a:rPr lang="sv-SE" dirty="0" smtClean="0"/>
              <a:t>avvaktar </a:t>
            </a:r>
            <a:r>
              <a:rPr lang="sv-SE" dirty="0" smtClean="0"/>
              <a:t>tills slutresultatet av utgifter för inställt vårmöte är klara</a:t>
            </a:r>
          </a:p>
          <a:p>
            <a:endParaRPr lang="sv-SE" dirty="0"/>
          </a:p>
          <a:p>
            <a:r>
              <a:rPr lang="sv-SE" dirty="0" smtClean="0"/>
              <a:t>På sikt kommer FKM även att behöva en ny hemsida, varför pengar behöver reserveras för utgifter i samband med detta.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352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158</Words>
  <Application>Microsoft Office PowerPoint</Application>
  <PresentationFormat>Bildspel på skärmen (4:3)</PresentationFormat>
  <Paragraphs>38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Ekonomisk rapport</vt:lpstr>
      <vt:lpstr>Balansrapport  beräknat resultat</vt:lpstr>
      <vt:lpstr>Intäkter</vt:lpstr>
      <vt:lpstr>Kostnader</vt:lpstr>
      <vt:lpstr>Kostnader</vt:lpstr>
      <vt:lpstr>Stiftelsen 180701-190630</vt:lpstr>
      <vt:lpstr>Stiftelsen 180701-190630</vt:lpstr>
      <vt:lpstr>Stiftelsen 180701-190630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rapport</dc:title>
  <dc:creator>StandardGU</dc:creator>
  <cp:lastModifiedBy>Annika Ljung</cp:lastModifiedBy>
  <cp:revision>83</cp:revision>
  <dcterms:created xsi:type="dcterms:W3CDTF">2015-05-22T09:12:37Z</dcterms:created>
  <dcterms:modified xsi:type="dcterms:W3CDTF">2020-05-25T12:42:00Z</dcterms:modified>
</cp:coreProperties>
</file>