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3" r:id="rId3"/>
    <p:sldId id="261" r:id="rId4"/>
    <p:sldId id="262" r:id="rId5"/>
    <p:sldId id="280" r:id="rId6"/>
    <p:sldId id="267" r:id="rId7"/>
    <p:sldId id="277" r:id="rId8"/>
    <p:sldId id="278" r:id="rId9"/>
    <p:sldId id="279" r:id="rId10"/>
    <p:sldId id="273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0C58-D49B-4712-A45C-7BB03A38C191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99C8D-7612-4087-8659-8A445632169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84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99C8D-7612-4087-8659-8A445632169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3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8596-C2F5-45A9-88EF-D4373E83606E}" type="datetimeFigureOut">
              <a:rPr lang="sv-SE" smtClean="0"/>
              <a:pPr/>
              <a:t>2021-05-25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Ekonomisk rapport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024336"/>
          </a:xfrm>
        </p:spPr>
        <p:txBody>
          <a:bodyPr>
            <a:normAutofit/>
          </a:bodyPr>
          <a:lstStyle/>
          <a:p>
            <a:r>
              <a:rPr lang="sv-SE" sz="3600" dirty="0">
                <a:cs typeface="Arial" pitchFamily="34" charset="0"/>
              </a:rPr>
              <a:t>Räkenskapsår 200101-201231</a:t>
            </a:r>
          </a:p>
          <a:p>
            <a:endParaRPr lang="sv-SE" sz="3600" dirty="0">
              <a:cs typeface="Arial" pitchFamily="34" charset="0"/>
            </a:endParaRPr>
          </a:p>
          <a:p>
            <a:r>
              <a:rPr lang="sv-SE" sz="3600" dirty="0">
                <a:cs typeface="Arial" pitchFamily="34" charset="0"/>
              </a:rPr>
              <a:t>Tanja Nordwall sköter räkenskaperna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Stort överskott 2019</a:t>
            </a:r>
          </a:p>
          <a:p>
            <a:r>
              <a:rPr lang="sv-SE" dirty="0"/>
              <a:t>2020 underskott nästan 40 000</a:t>
            </a:r>
          </a:p>
          <a:p>
            <a:r>
              <a:rPr lang="sv-SE" dirty="0"/>
              <a:t>Närmare 500 000 i tillgångar</a:t>
            </a:r>
          </a:p>
          <a:p>
            <a:endParaRPr lang="sv-SE" dirty="0"/>
          </a:p>
          <a:p>
            <a:r>
              <a:rPr lang="sv-SE" dirty="0"/>
              <a:t>Planerat att föra över 50 000 till Stiftelsen, men fortfarande osäkerhet kring vårmötet avseende form och intäkter</a:t>
            </a:r>
          </a:p>
          <a:p>
            <a:endParaRPr lang="sv-SE" dirty="0"/>
          </a:p>
          <a:p>
            <a:r>
              <a:rPr lang="sv-SE" dirty="0"/>
              <a:t>Vi avvaktar tills slutresultatet årets vårmöte v. 37 är klara</a:t>
            </a:r>
          </a:p>
          <a:p>
            <a:endParaRPr lang="sv-SE" dirty="0"/>
          </a:p>
          <a:p>
            <a:r>
              <a:rPr lang="sv-SE" dirty="0"/>
              <a:t>På sikt kommer FKM även att behöva en ny hemsida, varför pengar behöver reserveras för utgifter i samband med detta.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352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Balansrapport </a:t>
            </a:r>
            <a:br>
              <a:rPr lang="sv-SE" dirty="0"/>
            </a:br>
            <a:r>
              <a:rPr lang="sv-SE" dirty="0"/>
              <a:t>beräknat resultat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26470" y="24928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Ingående balans	      Period		Utgående balans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92817" y="3366120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535 042 kr	            -38 850 kr             496 191 kr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Intäkter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sv-SE" dirty="0">
                <a:cs typeface="Arial" pitchFamily="34" charset="0"/>
              </a:rPr>
              <a:t>Medlemsavgifter 48000 kr</a:t>
            </a:r>
          </a:p>
          <a:p>
            <a:endParaRPr lang="sv-SE" dirty="0"/>
          </a:p>
          <a:p>
            <a:endParaRPr lang="sv-SE" dirty="0">
              <a:cs typeface="Arial" pitchFamily="34" charset="0"/>
            </a:endParaRPr>
          </a:p>
          <a:p>
            <a:pPr>
              <a:buNone/>
            </a:pPr>
            <a:endParaRPr lang="sv-SE" dirty="0">
              <a:cs typeface="Arial" pitchFamily="34" charset="0"/>
            </a:endParaRPr>
          </a:p>
          <a:p>
            <a:endParaRPr lang="sv-SE" dirty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Kostnader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83568" y="1196752"/>
            <a:ext cx="7632848" cy="4392488"/>
          </a:xfrm>
        </p:spPr>
        <p:txBody>
          <a:bodyPr>
            <a:noAutofit/>
          </a:bodyPr>
          <a:lstStyle/>
          <a:p>
            <a:r>
              <a:rPr lang="sv-SE" dirty="0">
                <a:cs typeface="Arial" pitchFamily="34" charset="0"/>
              </a:rPr>
              <a:t>14 478 kr bokföringskostnader</a:t>
            </a:r>
          </a:p>
          <a:p>
            <a:r>
              <a:rPr lang="sv-SE" dirty="0">
                <a:cs typeface="Arial" pitchFamily="34" charset="0"/>
              </a:rPr>
              <a:t>2 680kr sammanträdeskostnader</a:t>
            </a:r>
          </a:p>
          <a:p>
            <a:r>
              <a:rPr lang="sv-SE" dirty="0">
                <a:cs typeface="Arial" pitchFamily="34" charset="0"/>
              </a:rPr>
              <a:t>39 100 kr styrelsekostnader</a:t>
            </a:r>
          </a:p>
          <a:p>
            <a:r>
              <a:rPr lang="sv-SE" dirty="0">
                <a:cs typeface="Arial" pitchFamily="34" charset="0"/>
              </a:rPr>
              <a:t>2 257 kr bankkostnader</a:t>
            </a:r>
          </a:p>
          <a:p>
            <a:r>
              <a:rPr lang="sv-SE" dirty="0">
                <a:cs typeface="Arial" pitchFamily="34" charset="0"/>
              </a:rPr>
              <a:t>2 544 kr UEMS medlemsavgift</a:t>
            </a:r>
          </a:p>
          <a:p>
            <a:r>
              <a:rPr lang="sv-SE" dirty="0">
                <a:cs typeface="Arial" pitchFamily="34" charset="0"/>
              </a:rPr>
              <a:t>26 000 Utgifter för uteblivet Vårmöte</a:t>
            </a:r>
          </a:p>
          <a:p>
            <a:pPr marL="0" indent="0">
              <a:buNone/>
            </a:pPr>
            <a:endParaRPr lang="sv-SE" dirty="0">
              <a:cs typeface="Arial" pitchFamily="34" charset="0"/>
            </a:endParaRPr>
          </a:p>
          <a:p>
            <a:endParaRPr lang="sv-SE" dirty="0">
              <a:cs typeface="Arial" pitchFamily="34" charset="0"/>
            </a:endParaRPr>
          </a:p>
          <a:p>
            <a:pPr>
              <a:buNone/>
            </a:pPr>
            <a:endParaRPr lang="sv-SE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02375-4518-41DB-A59B-425E9C46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Vårmöte resultat 2017-2020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159968-A31D-4F2F-8E2F-DEA8E57E0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cs typeface="Arial" pitchFamily="34" charset="0"/>
            </a:endParaRPr>
          </a:p>
          <a:p>
            <a:r>
              <a:rPr lang="sv-SE" dirty="0">
                <a:cs typeface="Arial" pitchFamily="34" charset="0"/>
              </a:rPr>
              <a:t>Vårmöte 2017 Karlskrona +53 258 kr</a:t>
            </a:r>
          </a:p>
          <a:p>
            <a:r>
              <a:rPr lang="sv-SE" dirty="0">
                <a:cs typeface="Arial" pitchFamily="34" charset="0"/>
              </a:rPr>
              <a:t>Vårmöte 2018 Karlstad +</a:t>
            </a:r>
            <a:r>
              <a:rPr lang="sv-SE" dirty="0"/>
              <a:t>75 304 kr</a:t>
            </a:r>
          </a:p>
          <a:p>
            <a:r>
              <a:rPr lang="sv-SE" dirty="0"/>
              <a:t>Vårmöte Jönköping 2019 +138 555 kr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Inställt Vårmöte 2020 -26 000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06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Kostnader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18864" y="1143000"/>
            <a:ext cx="8301608" cy="4525963"/>
          </a:xfrm>
        </p:spPr>
        <p:txBody>
          <a:bodyPr>
            <a:normAutofit fontScale="92500" lnSpcReduction="20000"/>
          </a:bodyPr>
          <a:lstStyle/>
          <a:p>
            <a:endParaRPr lang="sv-SE" dirty="0">
              <a:cs typeface="Arial" pitchFamily="34" charset="0"/>
            </a:endParaRPr>
          </a:p>
          <a:p>
            <a:r>
              <a:rPr lang="sv-SE" dirty="0"/>
              <a:t>26 000 uteblivet vårmöte kontraktskostnader, </a:t>
            </a:r>
            <a:r>
              <a:rPr lang="sv-SE" dirty="0" err="1"/>
              <a:t>bl.a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Arbetstimmar kongressbyrå</a:t>
            </a:r>
          </a:p>
          <a:p>
            <a:pPr lvl="1"/>
            <a:r>
              <a:rPr lang="sv-SE" dirty="0"/>
              <a:t>Planritningar</a:t>
            </a:r>
          </a:p>
          <a:p>
            <a:pPr lvl="1"/>
            <a:r>
              <a:rPr lang="sv-SE" dirty="0"/>
              <a:t>Abstractverktyg</a:t>
            </a:r>
          </a:p>
          <a:p>
            <a:pPr lvl="1"/>
            <a:r>
              <a:rPr lang="sv-SE" dirty="0"/>
              <a:t>Hantering sponsorer</a:t>
            </a:r>
          </a:p>
          <a:p>
            <a:pPr lvl="1"/>
            <a:r>
              <a:rPr lang="sv-SE" dirty="0"/>
              <a:t>Mötes- och resekostnader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Totala kostnader 167 000 fördelat på fem föreningar enligt samma modell som vinsterna ett normalt år, SILF och IFIS störst utgifter, därefter RFM, FKM och SFM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0C6F68-14C7-488D-A4A5-B13E56505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16832"/>
            <a:ext cx="9108503" cy="3168352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7FE295ED-BE85-4E6F-B1FC-A51DA7FB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Stiftelsen 180701-200630</a:t>
            </a:r>
          </a:p>
        </p:txBody>
      </p:sp>
    </p:spTree>
    <p:extLst>
      <p:ext uri="{BB962C8B-B14F-4D97-AF65-F5344CB8AC3E}">
        <p14:creationId xmlns:p14="http://schemas.microsoft.com/office/powerpoint/2010/main" val="9801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0C6F68-14C7-488D-A4A5-B13E56505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16832"/>
            <a:ext cx="9108503" cy="3384376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7FE295ED-BE85-4E6F-B1FC-A51DA7FB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Stiftelsen 180701-200630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A93F1525-A9D6-4B68-BA79-C9ACBF598754}"/>
              </a:ext>
            </a:extLst>
          </p:cNvPr>
          <p:cNvSpPr/>
          <p:nvPr/>
        </p:nvSpPr>
        <p:spPr>
          <a:xfrm>
            <a:off x="3635896" y="3284984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1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0C6F68-14C7-488D-A4A5-B13E56505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97" y="1484784"/>
            <a:ext cx="9108503" cy="360040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7FE295ED-BE85-4E6F-B1FC-A51DA7FB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Stiftelsen 180701-200630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8E9B3EB3-9CBF-4BA8-98D9-6D352008D3DD}"/>
              </a:ext>
            </a:extLst>
          </p:cNvPr>
          <p:cNvSpPr/>
          <p:nvPr/>
        </p:nvSpPr>
        <p:spPr>
          <a:xfrm>
            <a:off x="3563888" y="3861048"/>
            <a:ext cx="93610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978C7D6-D12C-4CF6-8905-343649A9379A}"/>
              </a:ext>
            </a:extLst>
          </p:cNvPr>
          <p:cNvSpPr txBox="1"/>
          <p:nvPr/>
        </p:nvSpPr>
        <p:spPr>
          <a:xfrm>
            <a:off x="2339752" y="5517232"/>
            <a:ext cx="3697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Inget </a:t>
            </a:r>
            <a:r>
              <a:rPr lang="sv-SE" sz="2400" dirty="0" err="1"/>
              <a:t>stipendie</a:t>
            </a:r>
            <a:r>
              <a:rPr lang="sv-SE" sz="2400" dirty="0"/>
              <a:t> utdelat </a:t>
            </a:r>
            <a:r>
              <a:rPr lang="sv-SE" sz="2400" dirty="0" smtClean="0"/>
              <a:t>2020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413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217</Words>
  <Application>Microsoft Office PowerPoint</Application>
  <PresentationFormat>Bildspel på skärmen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Ekonomisk rapport</vt:lpstr>
      <vt:lpstr>Balansrapport  beräknat resultat</vt:lpstr>
      <vt:lpstr>Intäkter</vt:lpstr>
      <vt:lpstr>Kostnader</vt:lpstr>
      <vt:lpstr>Vårmöte resultat 2017-2020</vt:lpstr>
      <vt:lpstr>Kostnader</vt:lpstr>
      <vt:lpstr>Stiftelsen 180701-200630</vt:lpstr>
      <vt:lpstr>Stiftelsen 180701-200630</vt:lpstr>
      <vt:lpstr>Stiftelsen 180701-200630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StandardGU</dc:creator>
  <cp:lastModifiedBy>Annika Ljung</cp:lastModifiedBy>
  <cp:revision>93</cp:revision>
  <dcterms:created xsi:type="dcterms:W3CDTF">2015-05-22T09:12:37Z</dcterms:created>
  <dcterms:modified xsi:type="dcterms:W3CDTF">2021-05-25T16:58:10Z</dcterms:modified>
</cp:coreProperties>
</file>