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32"/>
  </p:notesMasterIdLst>
  <p:handoutMasterIdLst>
    <p:handoutMasterId r:id="rId33"/>
  </p:handoutMasterIdLst>
  <p:sldIdLst>
    <p:sldId id="432" r:id="rId3"/>
    <p:sldId id="436" r:id="rId4"/>
    <p:sldId id="435" r:id="rId5"/>
    <p:sldId id="434" r:id="rId6"/>
    <p:sldId id="433" r:id="rId7"/>
    <p:sldId id="439" r:id="rId8"/>
    <p:sldId id="438" r:id="rId9"/>
    <p:sldId id="437" r:id="rId10"/>
    <p:sldId id="442" r:id="rId11"/>
    <p:sldId id="441" r:id="rId12"/>
    <p:sldId id="440" r:id="rId13"/>
    <p:sldId id="443" r:id="rId14"/>
    <p:sldId id="448" r:id="rId15"/>
    <p:sldId id="447" r:id="rId16"/>
    <p:sldId id="446" r:id="rId17"/>
    <p:sldId id="445" r:id="rId18"/>
    <p:sldId id="444" r:id="rId19"/>
    <p:sldId id="452" r:id="rId20"/>
    <p:sldId id="451" r:id="rId21"/>
    <p:sldId id="450" r:id="rId22"/>
    <p:sldId id="449" r:id="rId23"/>
    <p:sldId id="460" r:id="rId24"/>
    <p:sldId id="453" r:id="rId25"/>
    <p:sldId id="454" r:id="rId26"/>
    <p:sldId id="455" r:id="rId27"/>
    <p:sldId id="456" r:id="rId28"/>
    <p:sldId id="457" r:id="rId29"/>
    <p:sldId id="458" r:id="rId30"/>
    <p:sldId id="459" r:id="rId31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20">
          <p15:clr>
            <a:srgbClr val="A4A3A4"/>
          </p15:clr>
        </p15:guide>
        <p15:guide id="2" orient="horz" pos="801" userDrawn="1">
          <p15:clr>
            <a:srgbClr val="A4A3A4"/>
          </p15:clr>
        </p15:guide>
        <p15:guide id="4" pos="4468">
          <p15:clr>
            <a:srgbClr val="A4A3A4"/>
          </p15:clr>
        </p15:guide>
        <p15:guide id="5" pos="451" userDrawn="1">
          <p15:clr>
            <a:srgbClr val="A4A3A4"/>
          </p15:clr>
        </p15:guide>
        <p15:guide id="6" pos="5326" userDrawn="1">
          <p15:clr>
            <a:srgbClr val="A4A3A4"/>
          </p15:clr>
        </p15:guide>
        <p15:guide id="7" orient="horz" pos="339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82722" autoAdjust="0"/>
  </p:normalViewPr>
  <p:slideViewPr>
    <p:cSldViewPr showGuides="1">
      <p:cViewPr>
        <p:scale>
          <a:sx n="99" d="100"/>
          <a:sy n="99" d="100"/>
        </p:scale>
        <p:origin x="-366" y="348"/>
      </p:cViewPr>
      <p:guideLst>
        <p:guide orient="horz" pos="4020"/>
        <p:guide orient="horz" pos="801"/>
        <p:guide orient="horz" pos="3398"/>
        <p:guide pos="4468"/>
        <p:guide pos="451"/>
        <p:guide pos="53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41AE9EB3-8931-49C7-BE2C-A6174C33ACB4}" type="datetimeFigureOut">
              <a:rPr lang="sv-SE" smtClean="0"/>
              <a:t>2015-11-19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37EE2D9D-F385-4CF0-A100-034B5F23D54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399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33324598-625F-4279-8712-6568122A40DD}" type="datetimeFigureOut">
              <a:rPr lang="sv-SE" smtClean="0"/>
              <a:t>2015-11-19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8B5362E9-56F8-4489-B0BC-0270E33C950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357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2726" cy="1010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89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3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kvadratis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568221"/>
            <a:ext cx="4866740" cy="380546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905666" y="1617171"/>
            <a:ext cx="2523585" cy="2527578"/>
          </a:xfr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9F043D-3871-4848-83D7-9B025BB4ADA3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86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568221"/>
            <a:ext cx="4290676" cy="380546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178176" y="1617171"/>
            <a:ext cx="3251076" cy="2527578"/>
          </a:xfr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5178886" y="4179992"/>
            <a:ext cx="3250800" cy="11933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Bildtext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831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705688" y="1844675"/>
            <a:ext cx="6376987" cy="360189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705689" y="2276475"/>
            <a:ext cx="2343150" cy="2447925"/>
          </a:xfrm>
        </p:spPr>
        <p:txBody>
          <a:bodyPr/>
          <a:lstStyle/>
          <a:p>
            <a:r>
              <a:rPr lang="sv-SE" dirty="0" smtClean="0"/>
              <a:t>Klicka på ikonen för att lägga till ett diagram</a:t>
            </a:r>
            <a:endParaRPr lang="sv-SE" dirty="0"/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3396997" y="2276872"/>
            <a:ext cx="2343150" cy="2447925"/>
          </a:xfrm>
        </p:spPr>
        <p:txBody>
          <a:bodyPr/>
          <a:lstStyle/>
          <a:p>
            <a:r>
              <a:rPr lang="sv-SE" dirty="0" smtClean="0"/>
              <a:t>Klicka på ikonen för att lägga till ett diagram</a:t>
            </a:r>
            <a:endParaRPr lang="sv-SE" dirty="0"/>
          </a:p>
        </p:txBody>
      </p:sp>
      <p:sp>
        <p:nvSpPr>
          <p:cNvPr id="15" name="Platshållare för diagram 14"/>
          <p:cNvSpPr>
            <a:spLocks noGrp="1"/>
          </p:cNvSpPr>
          <p:nvPr>
            <p:ph type="chart" sz="quarter" idx="15"/>
          </p:nvPr>
        </p:nvSpPr>
        <p:spPr>
          <a:xfrm>
            <a:off x="6088304" y="2276872"/>
            <a:ext cx="2371483" cy="2447925"/>
          </a:xfrm>
        </p:spPr>
        <p:txBody>
          <a:bodyPr/>
          <a:lstStyle/>
          <a:p>
            <a:r>
              <a:rPr lang="sv-SE" dirty="0" smtClean="0"/>
              <a:t>Klicka på ikonen för att lägga till ett diagram</a:t>
            </a:r>
            <a:endParaRPr lang="sv-SE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52EEBFA-0A08-4C39-9908-3BC863AAB3DC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413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705688" y="1361316"/>
            <a:ext cx="6376987" cy="360189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713372" y="1726058"/>
            <a:ext cx="2994532" cy="3647630"/>
          </a:xfrm>
        </p:spPr>
        <p:txBody>
          <a:bodyPr/>
          <a:lstStyle/>
          <a:p>
            <a:r>
              <a:rPr lang="sv-SE" dirty="0" smtClean="0"/>
              <a:t>Klicka på ikonen för att lägga till ett diagram</a:t>
            </a:r>
            <a:endParaRPr lang="sv-SE" dirty="0"/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3933364" y="1726058"/>
            <a:ext cx="2994532" cy="3647630"/>
          </a:xfrm>
        </p:spPr>
        <p:txBody>
          <a:bodyPr/>
          <a:lstStyle/>
          <a:p>
            <a:r>
              <a:rPr lang="sv-SE" dirty="0" smtClean="0"/>
              <a:t>Klicka på ikonen för att lägga till ett diagram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B3FF9F4-8503-48CC-8195-2BF76CD977F3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088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9"/>
          </p:nvPr>
        </p:nvSpPr>
        <p:spPr>
          <a:xfrm>
            <a:off x="713372" y="1568221"/>
            <a:ext cx="4866740" cy="380546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948264" y="1402592"/>
            <a:ext cx="1511524" cy="1440160"/>
          </a:xfrm>
        </p:spPr>
        <p:txBody>
          <a:bodyPr/>
          <a:lstStyle/>
          <a:p>
            <a:r>
              <a:rPr lang="sv-SE" dirty="0" smtClean="0"/>
              <a:t>Klicka på ikonen för att lägga till ett diagram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7103710" y="2852936"/>
            <a:ext cx="1356078" cy="504056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6948264" y="3398178"/>
            <a:ext cx="1511524" cy="1440160"/>
          </a:xfrm>
        </p:spPr>
        <p:txBody>
          <a:bodyPr/>
          <a:lstStyle/>
          <a:p>
            <a:r>
              <a:rPr lang="sv-SE" dirty="0" smtClean="0"/>
              <a:t>Klicka på ikonen för att lägga till ett diagram</a:t>
            </a:r>
            <a:endParaRPr lang="sv-SE" dirty="0"/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7092950" y="4860106"/>
            <a:ext cx="1366838" cy="576064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1CE82F2-0509-412A-B488-4A6F83D320AB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619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två diagram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9"/>
          </p:nvPr>
        </p:nvSpPr>
        <p:spPr>
          <a:xfrm>
            <a:off x="713372" y="1568221"/>
            <a:ext cx="6379578" cy="17167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715962" y="3429000"/>
            <a:ext cx="2559893" cy="1440160"/>
          </a:xfrm>
        </p:spPr>
        <p:txBody>
          <a:bodyPr/>
          <a:lstStyle/>
          <a:p>
            <a:r>
              <a:rPr lang="sv-SE" dirty="0" smtClean="0"/>
              <a:t>Klicka på ikonen för att lägga till ett diagram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871409" y="4879344"/>
            <a:ext cx="2252886" cy="504056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3851920" y="3429000"/>
            <a:ext cx="3600400" cy="1440160"/>
          </a:xfrm>
        </p:spPr>
        <p:txBody>
          <a:bodyPr/>
          <a:lstStyle/>
          <a:p>
            <a:r>
              <a:rPr lang="sv-SE" dirty="0" smtClean="0"/>
              <a:t>Klicka på ikonen för att lägga till ett diagram</a:t>
            </a:r>
            <a:endParaRPr lang="sv-SE" dirty="0"/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3996606" y="4890928"/>
            <a:ext cx="3168606" cy="576064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92A5563-E352-4DDA-9241-288362A67E8B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510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ingen punktli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999599"/>
            <a:ext cx="7746416" cy="3374089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2300"/>
              </a:spcBef>
              <a:buFontTx/>
              <a:buNone/>
              <a:defRPr/>
            </a:lvl1pPr>
            <a:lvl2pPr marL="176400" indent="0">
              <a:lnSpc>
                <a:spcPts val="2300"/>
              </a:lnSpc>
              <a:buFontTx/>
              <a:buNone/>
              <a:defRPr/>
            </a:lvl2pPr>
            <a:lvl3pPr marL="356400" indent="0">
              <a:lnSpc>
                <a:spcPts val="2300"/>
              </a:lnSpc>
              <a:buFontTx/>
              <a:buNone/>
              <a:defRPr/>
            </a:lvl3pPr>
            <a:lvl4pPr marL="536400" indent="0">
              <a:lnSpc>
                <a:spcPts val="2300"/>
              </a:lnSpc>
              <a:buFontTx/>
              <a:buNone/>
              <a:defRPr/>
            </a:lvl4pPr>
            <a:lvl5pPr marL="716400" indent="0">
              <a:lnSpc>
                <a:spcPts val="2300"/>
              </a:lnSpc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A69-A53D-4C94-99A3-E1248F7C637C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484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2702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412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568221"/>
            <a:ext cx="7746416" cy="380546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4A8-C91B-4A8A-B76D-F187E92DF0C2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5885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62B-D6C9-1344-8297-C467C2790996}" type="datetimeFigureOut">
              <a:rPr lang="sv-SE" smtClean="0"/>
              <a:t>2015-11-19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662E-3A25-1145-A3A4-0D859D5B68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55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/Kapitelsi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347" y="1999204"/>
            <a:ext cx="7772400" cy="1470025"/>
          </a:xfrm>
        </p:spPr>
        <p:txBody>
          <a:bodyPr anchor="b"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347" y="3614112"/>
            <a:ext cx="6400800" cy="838944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712140" y="4755966"/>
            <a:ext cx="6380810" cy="308580"/>
          </a:xfrm>
        </p:spPr>
        <p:txBody>
          <a:bodyPr anchor="b"/>
          <a:lstStyle>
            <a:lvl1pPr marL="0" indent="0">
              <a:buFontTx/>
              <a:buNone/>
              <a:defRPr sz="15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Namn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12140" y="5033724"/>
            <a:ext cx="1627612" cy="241734"/>
          </a:xfrm>
        </p:spPr>
        <p:txBody>
          <a:bodyPr anchor="t"/>
          <a:lstStyle>
            <a:lvl1pPr>
              <a:defRPr sz="1500"/>
            </a:lvl1pPr>
          </a:lstStyle>
          <a:p>
            <a:fld id="{23BF5BFA-5BDF-45D6-92F5-2F292D08C5A0}" type="datetime1">
              <a:rPr lang="sv-SE" smtClean="0"/>
              <a:t>2015-11-19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31" y="5951355"/>
            <a:ext cx="1638303" cy="5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12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04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/Kapitelsi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347" y="1999204"/>
            <a:ext cx="7772400" cy="1470025"/>
          </a:xfrm>
        </p:spPr>
        <p:txBody>
          <a:bodyPr anchor="b"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347" y="3614112"/>
            <a:ext cx="6400800" cy="838944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712140" y="4755966"/>
            <a:ext cx="6380810" cy="308580"/>
          </a:xfrm>
        </p:spPr>
        <p:txBody>
          <a:bodyPr anchor="b"/>
          <a:lstStyle>
            <a:lvl1pPr marL="0" indent="0">
              <a:buFontTx/>
              <a:buNone/>
              <a:defRPr sz="15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Namn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12140" y="5033724"/>
            <a:ext cx="1627612" cy="241734"/>
          </a:xfrm>
        </p:spPr>
        <p:txBody>
          <a:bodyPr anchor="t"/>
          <a:lstStyle>
            <a:lvl1pPr>
              <a:defRPr sz="1500"/>
            </a:lvl1pPr>
          </a:lstStyle>
          <a:p>
            <a:fld id="{DDFA7D65-8468-4D20-B3F3-9513536D082D}" type="datetime1">
              <a:rPr lang="sv-SE" smtClean="0"/>
              <a:t>2015-11-19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31" y="5951355"/>
            <a:ext cx="1638303" cy="5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3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2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4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3372" y="437715"/>
            <a:ext cx="6379578" cy="9119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3372" y="1700809"/>
            <a:ext cx="7747060" cy="3672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11776" y="6337370"/>
            <a:ext cx="300683" cy="1811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9409" y="6338524"/>
            <a:ext cx="784496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6525A7-767A-4EB4-A71B-B9E26961A2B0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59968" y="6338524"/>
            <a:ext cx="3824064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934944" y="6337370"/>
            <a:ext cx="144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.</a:t>
            </a:r>
            <a:endParaRPr lang="sv-SE" sz="900" dirty="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34" y="5952357"/>
            <a:ext cx="1629398" cy="547006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704997" y="6382083"/>
            <a:ext cx="15388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900" dirty="0" smtClean="0"/>
              <a:t>Sid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42604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60" r:id="rId17"/>
    <p:sldLayoutId id="2147483694" r:id="rId18"/>
    <p:sldLayoutId id="2147483655" r:id="rId19"/>
    <p:sldLayoutId id="2147483707" r:id="rId20"/>
  </p:sldLayoutIdLst>
  <p:hf hdr="0" ft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300"/>
        </a:lnSpc>
        <a:spcBef>
          <a:spcPts val="1400"/>
        </a:spcBef>
        <a:buFont typeface="Tahoma" panose="020B060403050404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47" userDrawn="1">
          <p15:clr>
            <a:srgbClr val="F26B43"/>
          </p15:clr>
        </p15:guide>
        <p15:guide id="4" orient="horz" pos="800" userDrawn="1">
          <p15:clr>
            <a:srgbClr val="F26B43"/>
          </p15:clr>
        </p15:guide>
        <p15:guide id="5" orient="horz" pos="3395" userDrawn="1">
          <p15:clr>
            <a:srgbClr val="F26B43"/>
          </p15:clr>
        </p15:guide>
        <p15:guide id="6" pos="53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3372" y="437715"/>
            <a:ext cx="6379578" cy="9119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3372" y="1700809"/>
            <a:ext cx="7747060" cy="3672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11775" y="6337370"/>
            <a:ext cx="300683" cy="1811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9408" y="6338524"/>
            <a:ext cx="784496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A25779-DADE-4B1C-A577-B3183EC3AF27}" type="datetime1">
              <a:rPr lang="sv-SE" smtClean="0"/>
              <a:t>2015-11-19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59968" y="6338524"/>
            <a:ext cx="3824064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934943" y="6337370"/>
            <a:ext cx="144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.</a:t>
            </a:r>
            <a:endParaRPr lang="sv-SE" sz="900" dirty="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34" y="5951294"/>
            <a:ext cx="1629398" cy="549133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704997" y="6382083"/>
            <a:ext cx="15388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900" dirty="0" smtClean="0"/>
              <a:t>Sid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2727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hf hdr="0" ft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300"/>
        </a:lnSpc>
        <a:spcBef>
          <a:spcPts val="1400"/>
        </a:spcBef>
        <a:buFont typeface="Tahoma" panose="020B060403050404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447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5333" userDrawn="1">
          <p15:clr>
            <a:srgbClr val="F26B43"/>
          </p15:clr>
        </p15:guide>
        <p15:guide id="5" orient="horz" pos="3395" userDrawn="1">
          <p15:clr>
            <a:srgbClr val="F26B43"/>
          </p15:clr>
        </p15:guide>
        <p15:guide id="6" orient="horz" pos="8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79512" y="1268760"/>
            <a:ext cx="79600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/>
              <a:t>Ett laboratorienätverk </a:t>
            </a:r>
            <a:endParaRPr lang="sv-SE" sz="4400" dirty="0" smtClean="0"/>
          </a:p>
          <a:p>
            <a:r>
              <a:rPr lang="sv-SE" sz="4400" dirty="0" smtClean="0"/>
              <a:t>för </a:t>
            </a:r>
            <a:r>
              <a:rPr lang="sv-SE" sz="4400" dirty="0"/>
              <a:t>smittskydd och mikrobiologi</a:t>
            </a:r>
            <a:endParaRPr lang="sv-SE" sz="3200" dirty="0"/>
          </a:p>
        </p:txBody>
      </p:sp>
      <p:sp>
        <p:nvSpPr>
          <p:cNvPr id="2" name="Rektangel 1"/>
          <p:cNvSpPr/>
          <p:nvPr/>
        </p:nvSpPr>
        <p:spPr>
          <a:xfrm>
            <a:off x="107504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Hans Gaines</a:t>
            </a:r>
            <a:endParaRPr lang="sv-SE" dirty="0"/>
          </a:p>
          <a:p>
            <a:r>
              <a:rPr lang="sv-SE" dirty="0" smtClean="0"/>
              <a:t>Sören Andersson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66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11560" y="620688"/>
            <a:ext cx="786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latin typeface="Tahoma (rubriker)"/>
                <a:cs typeface="Tahoma (rubriker)"/>
              </a:rPr>
              <a:t>1. Fördelning av ansvar mellan stat/landsting</a:t>
            </a:r>
            <a:endParaRPr lang="sv-SE" sz="2800" b="1" dirty="0">
              <a:latin typeface="Tahoma (rubriker)"/>
              <a:cs typeface="Tahoma (rubriker)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3568" y="1412776"/>
            <a:ext cx="28948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• Folkhälsomyndigheten </a:t>
            </a:r>
          </a:p>
          <a:p>
            <a:r>
              <a:rPr lang="sv-SE" dirty="0"/>
              <a:t> </a:t>
            </a:r>
            <a:r>
              <a:rPr lang="sv-SE" dirty="0" smtClean="0"/>
              <a:t>  och SKL 2014</a:t>
            </a:r>
          </a:p>
          <a:p>
            <a:r>
              <a:rPr lang="sv-SE" dirty="0" smtClean="0"/>
              <a:t>• </a:t>
            </a:r>
            <a:r>
              <a:rPr lang="sv-SE" dirty="0" err="1" smtClean="0"/>
              <a:t>CHoP</a:t>
            </a:r>
            <a:r>
              <a:rPr lang="sv-SE" dirty="0" smtClean="0"/>
              <a:t> 13 november 2014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6" name="Bildobjekt 5" descr="Namnlö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1505522" cy="203974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347864" y="242088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                     </a:t>
            </a:r>
            <a:r>
              <a:rPr lang="sv-SE" b="1" dirty="0" smtClean="0"/>
              <a:t>Remissvar</a:t>
            </a:r>
            <a:r>
              <a:rPr lang="sv-SE" dirty="0" smtClean="0"/>
              <a:t>:</a:t>
            </a:r>
          </a:p>
          <a:p>
            <a:endParaRPr lang="sv-SE" dirty="0"/>
          </a:p>
          <a:p>
            <a:r>
              <a:rPr lang="sv-SE" dirty="0" smtClean="0"/>
              <a:t>• Starkt stöd för förslag om laboratorienätverk</a:t>
            </a:r>
          </a:p>
          <a:p>
            <a:r>
              <a:rPr lang="sv-SE" dirty="0" smtClean="0"/>
              <a:t>• De ekonomiska konsekvenserna för</a:t>
            </a:r>
            <a:br>
              <a:rPr lang="sv-SE" dirty="0" smtClean="0"/>
            </a:br>
            <a:r>
              <a:rPr lang="sv-SE" dirty="0" smtClean="0"/>
              <a:t>   landstingen behöver tydliggöras</a:t>
            </a:r>
          </a:p>
          <a:p>
            <a:r>
              <a:rPr lang="sv-SE" dirty="0" smtClean="0"/>
              <a:t>• Avtal mellan parter måste ske på högsta nivå</a:t>
            </a:r>
          </a:p>
          <a:p>
            <a:r>
              <a:rPr lang="sv-SE" dirty="0" smtClean="0"/>
              <a:t>• Alla landsting måste ha inflytande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3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11560" y="620688"/>
            <a:ext cx="786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latin typeface="Tahoma (rubriker)"/>
                <a:cs typeface="Tahoma (rubriker)"/>
              </a:rPr>
              <a:t>1. Fördelning av ansvar mellan stat/landsting</a:t>
            </a:r>
            <a:endParaRPr lang="sv-SE" sz="2800" b="1" dirty="0">
              <a:latin typeface="Tahoma (rubriker)"/>
              <a:cs typeface="Tahoma (rubriker)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3568" y="1412776"/>
            <a:ext cx="7792781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• Folkhälsomyndigheten </a:t>
            </a:r>
          </a:p>
          <a:p>
            <a:r>
              <a:rPr lang="sv-SE" dirty="0"/>
              <a:t> </a:t>
            </a:r>
            <a:r>
              <a:rPr lang="sv-SE" dirty="0" smtClean="0"/>
              <a:t>  och SKL 2014</a:t>
            </a:r>
          </a:p>
          <a:p>
            <a:r>
              <a:rPr lang="sv-SE" dirty="0" smtClean="0"/>
              <a:t>• </a:t>
            </a:r>
            <a:r>
              <a:rPr lang="sv-SE" dirty="0" err="1" smtClean="0"/>
              <a:t>CHoP</a:t>
            </a:r>
            <a:r>
              <a:rPr lang="sv-SE" dirty="0" smtClean="0"/>
              <a:t> 13 november 2014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• Landstingsdirektörer + GD 23 juni 2014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• Beslut av myndigheten, landsting och regioner 26 oktober 2015 </a:t>
            </a:r>
          </a:p>
          <a:p>
            <a:endParaRPr lang="sv-SE" dirty="0"/>
          </a:p>
        </p:txBody>
      </p:sp>
      <p:pic>
        <p:nvPicPr>
          <p:cNvPr id="6" name="Bildobjekt 5" descr="Namnlö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1505522" cy="203974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347864" y="242088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                     </a:t>
            </a:r>
            <a:r>
              <a:rPr lang="sv-SE" b="1" dirty="0" smtClean="0"/>
              <a:t>Remissvar</a:t>
            </a:r>
            <a:r>
              <a:rPr lang="sv-SE" dirty="0" smtClean="0"/>
              <a:t>:</a:t>
            </a:r>
          </a:p>
          <a:p>
            <a:endParaRPr lang="sv-SE" dirty="0"/>
          </a:p>
          <a:p>
            <a:r>
              <a:rPr lang="sv-SE" dirty="0" smtClean="0"/>
              <a:t>• Starkt stöd för förslag om laboratorienätverk</a:t>
            </a:r>
          </a:p>
          <a:p>
            <a:r>
              <a:rPr lang="sv-SE" dirty="0" smtClean="0"/>
              <a:t>• De ekonomiska konsekvenserna för</a:t>
            </a:r>
            <a:br>
              <a:rPr lang="sv-SE" dirty="0" smtClean="0"/>
            </a:br>
            <a:r>
              <a:rPr lang="sv-SE" dirty="0" smtClean="0"/>
              <a:t>   landstingen behöver tydliggöras</a:t>
            </a:r>
          </a:p>
          <a:p>
            <a:r>
              <a:rPr lang="sv-SE" dirty="0" smtClean="0"/>
              <a:t>• Avtal mellan parter måste ske på högsta nivå</a:t>
            </a:r>
          </a:p>
          <a:p>
            <a:r>
              <a:rPr lang="sv-SE" dirty="0" smtClean="0"/>
              <a:t>• Alla landsting måste ha inflytande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99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70765" y="833799"/>
            <a:ext cx="4408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Beslut 26 oktober 2015 </a:t>
            </a:r>
            <a:endParaRPr lang="sv-SE" sz="2800" b="1" dirty="0"/>
          </a:p>
        </p:txBody>
      </p:sp>
      <p:pic>
        <p:nvPicPr>
          <p:cNvPr id="3" name="Bildobjekt 2" descr="Skärmavbild 2015-11-19 kl. 07.07.5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088232" cy="2623586"/>
          </a:xfrm>
          <a:prstGeom prst="rect">
            <a:avLst/>
          </a:prstGeom>
        </p:spPr>
      </p:pic>
      <p:pic>
        <p:nvPicPr>
          <p:cNvPr id="4" name="Bildobjekt 3" descr="Överenskommelse_projek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1831842" cy="259228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99592" y="436510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Ansvar för att tillhandahålla		Beslut om  </a:t>
            </a:r>
          </a:p>
          <a:p>
            <a:r>
              <a:rPr lang="sv-SE" dirty="0" smtClean="0"/>
              <a:t>och kostnadstäcka funktioner 		projektuppdrag</a:t>
            </a:r>
          </a:p>
          <a:p>
            <a:r>
              <a:rPr lang="sv-SE" dirty="0" smtClean="0"/>
              <a:t>av betydelse för ett </a:t>
            </a:r>
          </a:p>
          <a:p>
            <a:r>
              <a:rPr lang="sv-SE" dirty="0" smtClean="0"/>
              <a:t>laboratorienätverk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899592" y="5661248"/>
            <a:ext cx="753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http://</a:t>
            </a:r>
            <a:r>
              <a:rPr lang="sv-SE" sz="1400" dirty="0" err="1"/>
              <a:t>www.folkhalsomyndigheten.se</a:t>
            </a:r>
            <a:r>
              <a:rPr lang="sv-SE" sz="1400" dirty="0"/>
              <a:t>/</a:t>
            </a:r>
            <a:r>
              <a:rPr lang="sv-SE" sz="1400" dirty="0" err="1"/>
              <a:t>amnesomraden</a:t>
            </a:r>
            <a:r>
              <a:rPr lang="sv-SE" sz="1400" dirty="0"/>
              <a:t>/laboratorieanalyser/</a:t>
            </a:r>
            <a:r>
              <a:rPr lang="sv-SE" sz="1400" dirty="0" err="1"/>
              <a:t>laboratorienatverk</a:t>
            </a:r>
            <a:r>
              <a:rPr lang="sv-SE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072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70765" y="833799"/>
            <a:ext cx="401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Milstolpar för projekt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971600" y="2276872"/>
            <a:ext cx="636584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v-SE" b="1" dirty="0" smtClean="0">
                <a:solidFill>
                  <a:srgbClr val="FF0000"/>
                </a:solidFill>
              </a:rPr>
              <a:t>Definition av referensfunktioner som bör etableras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24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70765" y="833799"/>
            <a:ext cx="401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Milstolpar för projekt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971600" y="2276872"/>
            <a:ext cx="56348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Definition av referensfunktioner som bör etableras</a:t>
            </a:r>
          </a:p>
          <a:p>
            <a:endParaRPr lang="sv-SE" dirty="0" smtClean="0"/>
          </a:p>
          <a:p>
            <a:pPr marL="342900" indent="-342900">
              <a:buAutoNum type="arabicPeriod"/>
            </a:pPr>
            <a:r>
              <a:rPr lang="sv-SE" b="1" dirty="0" smtClean="0">
                <a:solidFill>
                  <a:srgbClr val="FF0000"/>
                </a:solidFill>
              </a:rPr>
              <a:t>Redovisning av ekonomiska konsekvenser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21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70765" y="833799"/>
            <a:ext cx="401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Milstolpar för projekt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971600" y="2276872"/>
            <a:ext cx="65453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Definition av referensfunktioner som bör etableras</a:t>
            </a:r>
          </a:p>
          <a:p>
            <a:endParaRPr lang="sv-SE" dirty="0" smtClean="0"/>
          </a:p>
          <a:p>
            <a:pPr marL="342900" indent="-342900">
              <a:buAutoNum type="arabicPeriod"/>
            </a:pPr>
            <a:r>
              <a:rPr lang="sv-SE" dirty="0" smtClean="0"/>
              <a:t>Redovisning av ekonomiska konsekvenser</a:t>
            </a:r>
          </a:p>
          <a:p>
            <a:endParaRPr lang="sv-SE" dirty="0" smtClean="0"/>
          </a:p>
          <a:p>
            <a:pPr marL="342900" indent="-342900">
              <a:buAutoNum type="arabicPeriod"/>
            </a:pPr>
            <a:r>
              <a:rPr lang="sv-SE" b="1" dirty="0" smtClean="0">
                <a:solidFill>
                  <a:srgbClr val="FF0000"/>
                </a:solidFill>
              </a:rPr>
              <a:t>Former för att utse och tillsätta referenslaboratorier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74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70765" y="833799"/>
            <a:ext cx="401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Milstolpar för projekt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971600" y="2276872"/>
            <a:ext cx="575029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Definition av referensfunktioner som bör etableras</a:t>
            </a:r>
          </a:p>
          <a:p>
            <a:endParaRPr lang="sv-SE" dirty="0" smtClean="0"/>
          </a:p>
          <a:p>
            <a:pPr marL="342900" indent="-342900">
              <a:buAutoNum type="arabicPeriod"/>
            </a:pPr>
            <a:r>
              <a:rPr lang="sv-SE" dirty="0" smtClean="0"/>
              <a:t>Redovisning av ekonomiska konsekvenser</a:t>
            </a:r>
          </a:p>
          <a:p>
            <a:endParaRPr lang="sv-SE" dirty="0" smtClean="0"/>
          </a:p>
          <a:p>
            <a:pPr marL="342900" indent="-342900">
              <a:buAutoNum type="arabicPeriod"/>
            </a:pPr>
            <a:r>
              <a:rPr lang="sv-SE" dirty="0" smtClean="0"/>
              <a:t>Former för att utse och tillsätta referenslaboratorier</a:t>
            </a:r>
          </a:p>
          <a:p>
            <a:endParaRPr lang="sv-SE" dirty="0" smtClean="0"/>
          </a:p>
          <a:p>
            <a:pPr marL="342900" indent="-342900">
              <a:buAutoNum type="arabicPeriod"/>
            </a:pPr>
            <a:r>
              <a:rPr lang="sv-SE" b="1" dirty="0" smtClean="0">
                <a:solidFill>
                  <a:srgbClr val="FF0000"/>
                </a:solidFill>
              </a:rPr>
              <a:t>Former för förvaltning av laboratorienätverk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74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270765" y="833799"/>
            <a:ext cx="401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Milstolpar för projekt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971600" y="2276872"/>
            <a:ext cx="796884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Definition av referensfunktioner som bör etableras</a:t>
            </a:r>
          </a:p>
          <a:p>
            <a:endParaRPr lang="sv-SE" dirty="0" smtClean="0"/>
          </a:p>
          <a:p>
            <a:pPr marL="342900" indent="-342900">
              <a:buAutoNum type="arabicPeriod"/>
            </a:pPr>
            <a:r>
              <a:rPr lang="sv-SE" dirty="0" smtClean="0"/>
              <a:t>Redovisning av ekonomiska konsekvenser</a:t>
            </a:r>
          </a:p>
          <a:p>
            <a:endParaRPr lang="sv-SE" dirty="0" smtClean="0"/>
          </a:p>
          <a:p>
            <a:pPr marL="342900" indent="-342900">
              <a:buAutoNum type="arabicPeriod"/>
            </a:pPr>
            <a:r>
              <a:rPr lang="sv-SE" dirty="0" smtClean="0"/>
              <a:t>Former för att utse och tillsätta referenslaboratorier</a:t>
            </a:r>
          </a:p>
          <a:p>
            <a:endParaRPr lang="sv-SE" dirty="0" smtClean="0"/>
          </a:p>
          <a:p>
            <a:pPr marL="342900" indent="-342900">
              <a:buAutoNum type="arabicPeriod"/>
            </a:pPr>
            <a:r>
              <a:rPr lang="sv-SE" dirty="0" smtClean="0"/>
              <a:t>Former för förvaltning av laboratorienätverk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b="1" dirty="0" smtClean="0">
                <a:solidFill>
                  <a:srgbClr val="FF0000"/>
                </a:solidFill>
              </a:rPr>
              <a:t>Förslag inlämnas till Folkhälsomyndigheten, landsting och regioner</a:t>
            </a:r>
          </a:p>
          <a:p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/>
        </p:nvSpPr>
        <p:spPr>
          <a:xfrm>
            <a:off x="1619672" y="2060848"/>
            <a:ext cx="2304256" cy="29523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2270765" y="833799"/>
            <a:ext cx="462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Arbetsformer för projekt</a:t>
            </a:r>
            <a:endParaRPr lang="sv-SE" sz="2800" b="1" dirty="0"/>
          </a:p>
        </p:txBody>
      </p:sp>
      <p:sp>
        <p:nvSpPr>
          <p:cNvPr id="3" name="Rektangel med rundade hörn 2"/>
          <p:cNvSpPr/>
          <p:nvPr/>
        </p:nvSpPr>
        <p:spPr>
          <a:xfrm>
            <a:off x="5868144" y="2060848"/>
            <a:ext cx="2304256" cy="29523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5436096" y="170080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  Projektgrupp, virtuellt</a:t>
            </a:r>
          </a:p>
          <a:p>
            <a:endParaRPr lang="sv-SE" b="1" dirty="0"/>
          </a:p>
          <a:p>
            <a:endParaRPr lang="sv-SE" b="1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/>
              <a:t>	</a:t>
            </a:r>
          </a:p>
          <a:p>
            <a:r>
              <a:rPr lang="sv-SE" dirty="0" smtClean="0"/>
              <a:t>	</a:t>
            </a:r>
          </a:p>
          <a:p>
            <a:r>
              <a:rPr lang="sv-SE" dirty="0"/>
              <a:t>	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835696" y="1628800"/>
            <a:ext cx="18081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Projektledare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Underlag och </a:t>
            </a:r>
          </a:p>
          <a:p>
            <a:r>
              <a:rPr lang="sv-SE" dirty="0" smtClean="0"/>
              <a:t>Frågeställningar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cxnSp>
        <p:nvCxnSpPr>
          <p:cNvPr id="9" name="Rak pil 8"/>
          <p:cNvCxnSpPr/>
          <p:nvPr/>
        </p:nvCxnSpPr>
        <p:spPr>
          <a:xfrm>
            <a:off x="3995936" y="2780928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ktangel med rundade hörn 33"/>
          <p:cNvSpPr/>
          <p:nvPr/>
        </p:nvSpPr>
        <p:spPr>
          <a:xfrm>
            <a:off x="1835696" y="2420888"/>
            <a:ext cx="1872208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2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/>
        </p:nvSpPr>
        <p:spPr>
          <a:xfrm>
            <a:off x="1619672" y="2060848"/>
            <a:ext cx="2304256" cy="29523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2270765" y="833799"/>
            <a:ext cx="462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Arbetsformer för projekt</a:t>
            </a:r>
            <a:endParaRPr lang="sv-SE" sz="2800" b="1" dirty="0"/>
          </a:p>
        </p:txBody>
      </p:sp>
      <p:sp>
        <p:nvSpPr>
          <p:cNvPr id="3" name="Rektangel med rundade hörn 2"/>
          <p:cNvSpPr/>
          <p:nvPr/>
        </p:nvSpPr>
        <p:spPr>
          <a:xfrm>
            <a:off x="5868144" y="2060848"/>
            <a:ext cx="2304256" cy="29523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5436096" y="1700808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  Projektgrupp, virtuellt</a:t>
            </a:r>
          </a:p>
          <a:p>
            <a:endParaRPr lang="sv-SE" b="1" dirty="0"/>
          </a:p>
          <a:p>
            <a:endParaRPr lang="sv-SE" b="1" dirty="0" smtClean="0"/>
          </a:p>
          <a:p>
            <a:r>
              <a:rPr lang="sv-SE" dirty="0" smtClean="0"/>
              <a:t>	Synpunkter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/>
              <a:t>	</a:t>
            </a:r>
          </a:p>
          <a:p>
            <a:r>
              <a:rPr lang="sv-SE" dirty="0" smtClean="0"/>
              <a:t>	</a:t>
            </a:r>
          </a:p>
          <a:p>
            <a:r>
              <a:rPr lang="sv-SE" dirty="0"/>
              <a:t>	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835696" y="1628800"/>
            <a:ext cx="18081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Projektledare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Underlag och </a:t>
            </a:r>
          </a:p>
          <a:p>
            <a:r>
              <a:rPr lang="sv-SE" dirty="0" smtClean="0"/>
              <a:t>Frågeställningar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cxnSp>
        <p:nvCxnSpPr>
          <p:cNvPr id="9" name="Rak pil 8"/>
          <p:cNvCxnSpPr/>
          <p:nvPr/>
        </p:nvCxnSpPr>
        <p:spPr>
          <a:xfrm>
            <a:off x="3995936" y="2780928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3995936" y="2924944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ktangel med rundade hörn 31"/>
          <p:cNvSpPr/>
          <p:nvPr/>
        </p:nvSpPr>
        <p:spPr>
          <a:xfrm>
            <a:off x="6156176" y="2348880"/>
            <a:ext cx="1728192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med rundade hörn 33"/>
          <p:cNvSpPr/>
          <p:nvPr/>
        </p:nvSpPr>
        <p:spPr>
          <a:xfrm>
            <a:off x="1835696" y="2420888"/>
            <a:ext cx="1872208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1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4104456" cy="576064"/>
          </a:xfrm>
        </p:spPr>
        <p:txBody>
          <a:bodyPr/>
          <a:lstStyle/>
          <a:p>
            <a:r>
              <a:rPr lang="sv-SE" sz="2800" dirty="0" err="1" smtClean="0"/>
              <a:t>CHoP</a:t>
            </a:r>
            <a:r>
              <a:rPr lang="sv-SE" sz="2800" dirty="0" smtClean="0"/>
              <a:t> 4 oktober 2013</a:t>
            </a:r>
            <a:endParaRPr lang="sv-SE" sz="2800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19" t="10315" r="33191" b="13951"/>
          <a:stretch/>
        </p:blipFill>
        <p:spPr>
          <a:xfrm>
            <a:off x="6228184" y="2348880"/>
            <a:ext cx="2259329" cy="3066232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/>
              <a:t>2015-11-19</a:t>
            </a:fld>
            <a:endParaRPr lang="sv-SE" dirty="0"/>
          </a:p>
        </p:txBody>
      </p:sp>
      <p:pic>
        <p:nvPicPr>
          <p:cNvPr id="3" name="Bildobjekt 2" descr="Skärmavbild 2015-11-19 kl. 05.40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2295306" cy="302433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39552" y="1484784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Kartläggning intresse/möjlighet för referenslaborativa uppdrag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6300192" y="1484784"/>
            <a:ext cx="2088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Remissvar till RU om laboratorienätverk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8758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/>
        </p:nvSpPr>
        <p:spPr>
          <a:xfrm>
            <a:off x="1619672" y="2060848"/>
            <a:ext cx="2304256" cy="29523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2270765" y="833799"/>
            <a:ext cx="462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Arbetsformer för projekt</a:t>
            </a:r>
            <a:endParaRPr lang="sv-SE" sz="2800" b="1" dirty="0"/>
          </a:p>
        </p:txBody>
      </p:sp>
      <p:sp>
        <p:nvSpPr>
          <p:cNvPr id="3" name="Rektangel med rundade hörn 2"/>
          <p:cNvSpPr/>
          <p:nvPr/>
        </p:nvSpPr>
        <p:spPr>
          <a:xfrm>
            <a:off x="5868144" y="2060848"/>
            <a:ext cx="2304256" cy="29523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5436096" y="1700808"/>
            <a:ext cx="324036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  Projektgrupp, virtuellt</a:t>
            </a:r>
          </a:p>
          <a:p>
            <a:endParaRPr lang="sv-SE" b="1" dirty="0"/>
          </a:p>
          <a:p>
            <a:endParaRPr lang="sv-SE" b="1" dirty="0" smtClean="0"/>
          </a:p>
          <a:p>
            <a:r>
              <a:rPr lang="sv-SE" dirty="0" smtClean="0"/>
              <a:t>	Synpunkter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/>
              <a:t>	</a:t>
            </a:r>
            <a:r>
              <a:rPr lang="sv-SE" dirty="0" smtClean="0"/>
              <a:t>Synpunkter</a:t>
            </a:r>
          </a:p>
          <a:p>
            <a:endParaRPr lang="sv-SE" dirty="0"/>
          </a:p>
          <a:p>
            <a:r>
              <a:rPr lang="sv-SE" dirty="0" smtClean="0"/>
              <a:t>	</a:t>
            </a:r>
          </a:p>
          <a:p>
            <a:r>
              <a:rPr lang="sv-SE" dirty="0"/>
              <a:t>	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835696" y="1628800"/>
            <a:ext cx="19173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Projektledare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Underlag och </a:t>
            </a:r>
          </a:p>
          <a:p>
            <a:r>
              <a:rPr lang="sv-SE" dirty="0" smtClean="0"/>
              <a:t>Frågeställningar</a:t>
            </a:r>
          </a:p>
          <a:p>
            <a:endParaRPr lang="sv-SE" dirty="0"/>
          </a:p>
          <a:p>
            <a:r>
              <a:rPr lang="sv-SE" dirty="0" smtClean="0"/>
              <a:t>Sammanställning</a:t>
            </a:r>
          </a:p>
          <a:p>
            <a:endParaRPr lang="sv-SE" dirty="0" smtClean="0"/>
          </a:p>
          <a:p>
            <a:endParaRPr lang="sv-SE" dirty="0"/>
          </a:p>
        </p:txBody>
      </p:sp>
      <p:cxnSp>
        <p:nvCxnSpPr>
          <p:cNvPr id="9" name="Rak pil 8"/>
          <p:cNvCxnSpPr/>
          <p:nvPr/>
        </p:nvCxnSpPr>
        <p:spPr>
          <a:xfrm>
            <a:off x="3995936" y="2780928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3995936" y="2924944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>
            <a:off x="3995936" y="357301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ktangel med rundade hörn 29"/>
          <p:cNvSpPr/>
          <p:nvPr/>
        </p:nvSpPr>
        <p:spPr>
          <a:xfrm>
            <a:off x="323528" y="3212976"/>
            <a:ext cx="1152128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/>
          <p:cNvSpPr txBox="1"/>
          <p:nvPr/>
        </p:nvSpPr>
        <p:spPr>
          <a:xfrm>
            <a:off x="395536" y="3212976"/>
            <a:ext cx="1039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Arbets-</a:t>
            </a:r>
            <a:endParaRPr lang="sv-SE" b="1" dirty="0"/>
          </a:p>
          <a:p>
            <a:r>
              <a:rPr lang="sv-SE" b="1" dirty="0" smtClean="0"/>
              <a:t>grupp</a:t>
            </a:r>
            <a:endParaRPr lang="sv-SE" b="1" dirty="0"/>
          </a:p>
          <a:p>
            <a:endParaRPr lang="sv-SE" dirty="0"/>
          </a:p>
        </p:txBody>
      </p:sp>
      <p:sp>
        <p:nvSpPr>
          <p:cNvPr id="32" name="Rektangel med rundade hörn 31"/>
          <p:cNvSpPr/>
          <p:nvPr/>
        </p:nvSpPr>
        <p:spPr>
          <a:xfrm>
            <a:off x="6156176" y="2348880"/>
            <a:ext cx="1728192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med rundade hörn 32"/>
          <p:cNvSpPr/>
          <p:nvPr/>
        </p:nvSpPr>
        <p:spPr>
          <a:xfrm>
            <a:off x="6156176" y="3212976"/>
            <a:ext cx="1728192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med rundade hörn 33"/>
          <p:cNvSpPr/>
          <p:nvPr/>
        </p:nvSpPr>
        <p:spPr>
          <a:xfrm>
            <a:off x="1835696" y="2420888"/>
            <a:ext cx="1872208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med rundade hörn 34"/>
          <p:cNvSpPr/>
          <p:nvPr/>
        </p:nvSpPr>
        <p:spPr>
          <a:xfrm>
            <a:off x="1835696" y="3212976"/>
            <a:ext cx="1872208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7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/>
        </p:nvSpPr>
        <p:spPr>
          <a:xfrm>
            <a:off x="1619672" y="2060848"/>
            <a:ext cx="2304256" cy="29523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2270765" y="833799"/>
            <a:ext cx="462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Arbetsformer för projekt</a:t>
            </a:r>
            <a:endParaRPr lang="sv-SE" sz="2800" b="1" dirty="0"/>
          </a:p>
        </p:txBody>
      </p:sp>
      <p:sp>
        <p:nvSpPr>
          <p:cNvPr id="3" name="Rektangel med rundade hörn 2"/>
          <p:cNvSpPr/>
          <p:nvPr/>
        </p:nvSpPr>
        <p:spPr>
          <a:xfrm>
            <a:off x="5868144" y="2060848"/>
            <a:ext cx="2304256" cy="29523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5436096" y="1700808"/>
            <a:ext cx="324036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  Projektgrupp, virtuellt</a:t>
            </a:r>
          </a:p>
          <a:p>
            <a:endParaRPr lang="sv-SE" b="1" dirty="0"/>
          </a:p>
          <a:p>
            <a:endParaRPr lang="sv-SE" b="1" dirty="0" smtClean="0"/>
          </a:p>
          <a:p>
            <a:r>
              <a:rPr lang="sv-SE" dirty="0" smtClean="0"/>
              <a:t>	Synpunkter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/>
              <a:t>	</a:t>
            </a:r>
            <a:r>
              <a:rPr lang="sv-SE" dirty="0" smtClean="0"/>
              <a:t>Synpunkter</a:t>
            </a:r>
          </a:p>
          <a:p>
            <a:endParaRPr lang="sv-SE" dirty="0"/>
          </a:p>
          <a:p>
            <a:r>
              <a:rPr lang="sv-SE" dirty="0" smtClean="0"/>
              <a:t>	</a:t>
            </a:r>
          </a:p>
          <a:p>
            <a:r>
              <a:rPr lang="sv-SE" dirty="0"/>
              <a:t>	S</a:t>
            </a:r>
            <a:r>
              <a:rPr lang="sv-SE" dirty="0" smtClean="0"/>
              <a:t>ynpunkter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835696" y="1628800"/>
            <a:ext cx="19173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Projektledare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Underlag och </a:t>
            </a:r>
          </a:p>
          <a:p>
            <a:r>
              <a:rPr lang="sv-SE" dirty="0" smtClean="0"/>
              <a:t>Frågeställningar</a:t>
            </a:r>
          </a:p>
          <a:p>
            <a:endParaRPr lang="sv-SE" dirty="0"/>
          </a:p>
          <a:p>
            <a:r>
              <a:rPr lang="sv-SE" dirty="0" smtClean="0"/>
              <a:t>Sammanställning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Ev. fortsatt</a:t>
            </a:r>
          </a:p>
          <a:p>
            <a:r>
              <a:rPr lang="sv-SE" dirty="0" smtClean="0"/>
              <a:t>bearbetning</a:t>
            </a:r>
            <a:endParaRPr lang="sv-SE" dirty="0"/>
          </a:p>
        </p:txBody>
      </p:sp>
      <p:cxnSp>
        <p:nvCxnSpPr>
          <p:cNvPr id="9" name="Rak pil 8"/>
          <p:cNvCxnSpPr/>
          <p:nvPr/>
        </p:nvCxnSpPr>
        <p:spPr>
          <a:xfrm>
            <a:off x="3995936" y="2780928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3995936" y="2924944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>
            <a:off x="3995936" y="357301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ktangel med rundade hörn 16"/>
          <p:cNvSpPr/>
          <p:nvPr/>
        </p:nvSpPr>
        <p:spPr>
          <a:xfrm>
            <a:off x="4067944" y="4725144"/>
            <a:ext cx="1584176" cy="7920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b="1" dirty="0"/>
          </a:p>
        </p:txBody>
      </p:sp>
      <p:sp>
        <p:nvSpPr>
          <p:cNvPr id="18" name="textruta 17"/>
          <p:cNvSpPr txBox="1"/>
          <p:nvPr/>
        </p:nvSpPr>
        <p:spPr>
          <a:xfrm>
            <a:off x="4211960" y="4797152"/>
            <a:ext cx="1317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Referens-</a:t>
            </a:r>
          </a:p>
          <a:p>
            <a:r>
              <a:rPr lang="sv-SE" b="1" dirty="0" smtClean="0"/>
              <a:t>grupper</a:t>
            </a:r>
            <a:endParaRPr lang="sv-SE" b="1" dirty="0"/>
          </a:p>
          <a:p>
            <a:endParaRPr lang="sv-SE" dirty="0"/>
          </a:p>
        </p:txBody>
      </p:sp>
      <p:cxnSp>
        <p:nvCxnSpPr>
          <p:cNvPr id="19" name="Rak pil 18"/>
          <p:cNvCxnSpPr/>
          <p:nvPr/>
        </p:nvCxnSpPr>
        <p:spPr>
          <a:xfrm>
            <a:off x="3995936" y="3717032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 flipV="1">
            <a:off x="4932040" y="3717032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ktangel med rundade hörn 29"/>
          <p:cNvSpPr/>
          <p:nvPr/>
        </p:nvSpPr>
        <p:spPr>
          <a:xfrm>
            <a:off x="323528" y="3212976"/>
            <a:ext cx="1152128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/>
          <p:cNvSpPr txBox="1"/>
          <p:nvPr/>
        </p:nvSpPr>
        <p:spPr>
          <a:xfrm>
            <a:off x="395536" y="3212976"/>
            <a:ext cx="1039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Arbets-</a:t>
            </a:r>
            <a:endParaRPr lang="sv-SE" b="1" dirty="0"/>
          </a:p>
          <a:p>
            <a:r>
              <a:rPr lang="sv-SE" b="1" dirty="0" smtClean="0"/>
              <a:t>grupp</a:t>
            </a:r>
            <a:endParaRPr lang="sv-SE" b="1" dirty="0"/>
          </a:p>
          <a:p>
            <a:endParaRPr lang="sv-SE" dirty="0"/>
          </a:p>
        </p:txBody>
      </p:sp>
      <p:sp>
        <p:nvSpPr>
          <p:cNvPr id="32" name="Rektangel med rundade hörn 31"/>
          <p:cNvSpPr/>
          <p:nvPr/>
        </p:nvSpPr>
        <p:spPr>
          <a:xfrm>
            <a:off x="6156176" y="2348880"/>
            <a:ext cx="1728192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med rundade hörn 32"/>
          <p:cNvSpPr/>
          <p:nvPr/>
        </p:nvSpPr>
        <p:spPr>
          <a:xfrm>
            <a:off x="6156176" y="3212976"/>
            <a:ext cx="1728192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med rundade hörn 33"/>
          <p:cNvSpPr/>
          <p:nvPr/>
        </p:nvSpPr>
        <p:spPr>
          <a:xfrm>
            <a:off x="1835696" y="2420888"/>
            <a:ext cx="1872208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med rundade hörn 34"/>
          <p:cNvSpPr/>
          <p:nvPr/>
        </p:nvSpPr>
        <p:spPr>
          <a:xfrm>
            <a:off x="1835696" y="3212976"/>
            <a:ext cx="1872208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8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335588" y="2732296"/>
            <a:ext cx="167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Frågor på det?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5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390666" cy="1296144"/>
          </a:xfrm>
        </p:spPr>
      </p:pic>
      <p:pic>
        <p:nvPicPr>
          <p:cNvPr id="4" name="Bildobjekt 3" descr="Smittskyddsinstitutet_20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1944216" cy="1326771"/>
          </a:xfrm>
          <a:prstGeom prst="rect">
            <a:avLst/>
          </a:prstGeom>
        </p:spPr>
      </p:pic>
      <p:pic>
        <p:nvPicPr>
          <p:cNvPr id="16" name="Bildobjekt 15" descr="Skärmavbild 2014-05-24 kl. 18.48.5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4"/>
            <a:ext cx="3176881" cy="1296144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51520" y="1412776"/>
            <a:ext cx="2452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Statens Bakteriologiska</a:t>
            </a:r>
          </a:p>
          <a:p>
            <a:r>
              <a:rPr lang="sv-SE" sz="1400" b="1" dirty="0" smtClean="0"/>
              <a:t>Laboratorium 1909-1993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131840" y="1412776"/>
            <a:ext cx="2130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Smittskyddsinstitutet </a:t>
            </a:r>
            <a:endParaRPr lang="sv-SE" sz="1400" b="1" dirty="0" smtClean="0"/>
          </a:p>
          <a:p>
            <a:pPr algn="ctr"/>
            <a:r>
              <a:rPr lang="sv-SE" sz="1400" b="1" dirty="0" smtClean="0"/>
              <a:t>1993</a:t>
            </a:r>
            <a:r>
              <a:rPr lang="sv-SE" sz="1400" b="1" dirty="0"/>
              <a:t>-</a:t>
            </a:r>
            <a:r>
              <a:rPr lang="sv-SE" sz="1400" b="1" dirty="0" smtClean="0"/>
              <a:t>2013</a:t>
            </a:r>
            <a:endParaRPr lang="sv-SE" sz="1400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5724128" y="1412776"/>
            <a:ext cx="222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Folkhälsomyndigheten </a:t>
            </a:r>
            <a:endParaRPr lang="sv-SE" sz="1400" b="1" dirty="0" smtClean="0"/>
          </a:p>
          <a:p>
            <a:pPr algn="ctr"/>
            <a:r>
              <a:rPr lang="sv-SE" sz="1400" b="1" dirty="0" smtClean="0"/>
              <a:t>2014-</a:t>
            </a:r>
            <a:endParaRPr lang="sv-SE" sz="1400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395536" y="37170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1909: </a:t>
            </a:r>
            <a:r>
              <a:rPr lang="sv-SE" sz="1400" dirty="0" smtClean="0"/>
              <a:t>Centrallaboratorium</a:t>
            </a:r>
          </a:p>
          <a:p>
            <a:endParaRPr lang="sv-SE" sz="1400" dirty="0"/>
          </a:p>
        </p:txBody>
      </p:sp>
      <p:sp>
        <p:nvSpPr>
          <p:cNvPr id="12" name="textruta 11"/>
          <p:cNvSpPr txBox="1"/>
          <p:nvPr/>
        </p:nvSpPr>
        <p:spPr>
          <a:xfrm>
            <a:off x="2987824" y="3717032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1993: Rutindiagnostiken avvecklas, speciella diagnostiken kvarstår. </a:t>
            </a:r>
          </a:p>
          <a:p>
            <a:endParaRPr lang="sv-SE" sz="1400" dirty="0" smtClean="0"/>
          </a:p>
          <a:p>
            <a:r>
              <a:rPr lang="sv-SE" sz="1400" dirty="0" smtClean="0"/>
              <a:t>2010</a:t>
            </a:r>
          </a:p>
          <a:p>
            <a:r>
              <a:rPr lang="sv-SE" sz="1400" dirty="0" smtClean="0"/>
              <a:t>Forskningsuppdraget begränsas, speciella </a:t>
            </a:r>
            <a:r>
              <a:rPr lang="sv-SE" sz="1400" dirty="0"/>
              <a:t>diagnostiken kvarstår. </a:t>
            </a:r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5204637" y="3761057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2014: Laborativ verksamhet på en samlad avdelning för mikrobiologi</a:t>
            </a:r>
            <a:endParaRPr lang="sv-SE" sz="1400" dirty="0"/>
          </a:p>
          <a:p>
            <a:r>
              <a:rPr lang="sv-SE" sz="1200" dirty="0"/>
              <a:t>• Nationell </a:t>
            </a:r>
            <a:r>
              <a:rPr lang="sv-SE" sz="1200" dirty="0" smtClean="0"/>
              <a:t>mikrobiell övervakning</a:t>
            </a:r>
            <a:endParaRPr lang="sv-SE" sz="1200" dirty="0"/>
          </a:p>
          <a:p>
            <a:r>
              <a:rPr lang="sv-SE" sz="1200" dirty="0" smtClean="0"/>
              <a:t>• Diagnostik av smittskyddsbetydelse</a:t>
            </a:r>
            <a:endParaRPr lang="sv-SE" sz="1200" dirty="0"/>
          </a:p>
          <a:p>
            <a:r>
              <a:rPr lang="sv-SE" sz="1200" dirty="0"/>
              <a:t>• </a:t>
            </a:r>
            <a:r>
              <a:rPr lang="sv-SE" sz="1200" dirty="0" smtClean="0"/>
              <a:t>Tillhandahålla unika analyser</a:t>
            </a:r>
            <a:br>
              <a:rPr lang="sv-SE" sz="1200" dirty="0" smtClean="0"/>
            </a:br>
            <a:r>
              <a:rPr lang="sv-SE" sz="1200" dirty="0" smtClean="0"/>
              <a:t>   speciellt </a:t>
            </a:r>
            <a:r>
              <a:rPr lang="sv-SE" sz="1200" dirty="0"/>
              <a:t>högsmittsamma </a:t>
            </a:r>
            <a:r>
              <a:rPr lang="sv-SE" sz="1200" dirty="0" smtClean="0"/>
              <a:t>ämnen</a:t>
            </a:r>
            <a:endParaRPr lang="sv-SE" sz="1200" dirty="0"/>
          </a:p>
          <a:p>
            <a:r>
              <a:rPr lang="sv-SE" sz="1200" dirty="0"/>
              <a:t>• Stöd vid utbrott och för </a:t>
            </a:r>
            <a:r>
              <a:rPr lang="sv-SE" sz="1200" dirty="0" smtClean="0"/>
              <a:t>kvalitets</a:t>
            </a:r>
            <a:r>
              <a:rPr lang="sv-SE" sz="1200" dirty="0"/>
              <a:t>-</a:t>
            </a:r>
          </a:p>
          <a:p>
            <a:r>
              <a:rPr lang="sv-SE" sz="1200" dirty="0"/>
              <a:t>   och </a:t>
            </a:r>
            <a:r>
              <a:rPr lang="sv-SE" sz="1200" dirty="0" smtClean="0"/>
              <a:t>metodutveckling</a:t>
            </a:r>
            <a:endParaRPr lang="sv-SE" sz="1200" dirty="0"/>
          </a:p>
        </p:txBody>
      </p:sp>
      <p:sp>
        <p:nvSpPr>
          <p:cNvPr id="15" name="textruta 14"/>
          <p:cNvSpPr txBox="1"/>
          <p:nvPr/>
        </p:nvSpPr>
        <p:spPr>
          <a:xfrm>
            <a:off x="539552" y="62068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Arial" pitchFamily="34" charset="0"/>
                <a:ea typeface="+mj-ea"/>
                <a:cs typeface="+mj-cs"/>
              </a:rPr>
              <a:t>Decentralisering</a:t>
            </a:r>
            <a:r>
              <a:rPr lang="sv-SE" sz="2400" dirty="0" smtClean="0"/>
              <a:t> </a:t>
            </a:r>
            <a:r>
              <a:rPr lang="sv-SE" sz="2400" b="1" dirty="0">
                <a:latin typeface="Arial" pitchFamily="34" charset="0"/>
                <a:ea typeface="+mj-ea"/>
                <a:cs typeface="+mj-cs"/>
              </a:rPr>
              <a:t>av</a:t>
            </a:r>
            <a:r>
              <a:rPr lang="sv-SE" sz="2400" dirty="0" smtClean="0"/>
              <a:t> </a:t>
            </a:r>
            <a:r>
              <a:rPr lang="sv-SE" sz="2400" b="1" dirty="0">
                <a:latin typeface="Arial" pitchFamily="34" charset="0"/>
                <a:ea typeface="+mj-ea"/>
                <a:cs typeface="+mj-cs"/>
              </a:rPr>
              <a:t>mikrobiologisk</a:t>
            </a:r>
            <a:r>
              <a:rPr lang="sv-SE" sz="2400" dirty="0" smtClean="0"/>
              <a:t> </a:t>
            </a:r>
            <a:r>
              <a:rPr lang="sv-SE" sz="2400" b="1" dirty="0">
                <a:latin typeface="Arial" pitchFamily="34" charset="0"/>
                <a:ea typeface="+mj-ea"/>
                <a:cs typeface="+mj-cs"/>
              </a:rPr>
              <a:t>diagnostik</a:t>
            </a:r>
          </a:p>
        </p:txBody>
      </p:sp>
    </p:spTree>
    <p:extLst>
      <p:ext uri="{BB962C8B-B14F-4D97-AF65-F5344CB8AC3E}">
        <p14:creationId xmlns:p14="http://schemas.microsoft.com/office/powerpoint/2010/main" val="25298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/>
              <a:t>2015-11-19</a:t>
            </a:fld>
            <a:endParaRPr lang="sv-SE" dirty="0"/>
          </a:p>
        </p:txBody>
      </p:sp>
      <p:pic>
        <p:nvPicPr>
          <p:cNvPr id="8" name="Bildobjekt 7" descr="sveri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04800"/>
            <a:ext cx="2667000" cy="6235700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5148064" y="2564904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Ellips 9"/>
          <p:cNvSpPr/>
          <p:nvPr/>
        </p:nvSpPr>
        <p:spPr>
          <a:xfrm>
            <a:off x="3923928" y="2924944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Ellips 15"/>
          <p:cNvSpPr/>
          <p:nvPr/>
        </p:nvSpPr>
        <p:spPr>
          <a:xfrm>
            <a:off x="3491880" y="5013176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Ellips 16"/>
          <p:cNvSpPr/>
          <p:nvPr/>
        </p:nvSpPr>
        <p:spPr>
          <a:xfrm>
            <a:off x="3563888" y="5229200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Ellips 17"/>
          <p:cNvSpPr/>
          <p:nvPr/>
        </p:nvSpPr>
        <p:spPr>
          <a:xfrm>
            <a:off x="3347864" y="5229200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Ellips 18"/>
          <p:cNvSpPr/>
          <p:nvPr/>
        </p:nvSpPr>
        <p:spPr>
          <a:xfrm>
            <a:off x="3779912" y="5013176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Ellips 19"/>
          <p:cNvSpPr/>
          <p:nvPr/>
        </p:nvSpPr>
        <p:spPr>
          <a:xfrm>
            <a:off x="3563888" y="5733256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Ellips 20"/>
          <p:cNvSpPr/>
          <p:nvPr/>
        </p:nvSpPr>
        <p:spPr>
          <a:xfrm>
            <a:off x="5004048" y="4509120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Ellips 21"/>
          <p:cNvSpPr/>
          <p:nvPr/>
        </p:nvSpPr>
        <p:spPr>
          <a:xfrm>
            <a:off x="5364088" y="1700808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3" name="Ellips 22"/>
          <p:cNvSpPr/>
          <p:nvPr/>
        </p:nvSpPr>
        <p:spPr>
          <a:xfrm>
            <a:off x="5220072" y="4509120"/>
            <a:ext cx="144016" cy="144016"/>
          </a:xfrm>
          <a:prstGeom prst="ellipse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4644008" y="3140968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Ellips 24"/>
          <p:cNvSpPr/>
          <p:nvPr/>
        </p:nvSpPr>
        <p:spPr>
          <a:xfrm>
            <a:off x="4499992" y="3933056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Ellips 25"/>
          <p:cNvSpPr/>
          <p:nvPr/>
        </p:nvSpPr>
        <p:spPr>
          <a:xfrm>
            <a:off x="4067944" y="4005064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Ellips 26"/>
          <p:cNvSpPr/>
          <p:nvPr/>
        </p:nvSpPr>
        <p:spPr>
          <a:xfrm>
            <a:off x="4716016" y="4293096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Ellips 27"/>
          <p:cNvSpPr/>
          <p:nvPr/>
        </p:nvSpPr>
        <p:spPr>
          <a:xfrm>
            <a:off x="4427984" y="4437112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Ellips 28"/>
          <p:cNvSpPr/>
          <p:nvPr/>
        </p:nvSpPr>
        <p:spPr>
          <a:xfrm>
            <a:off x="4139952" y="4581128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Ellips 29"/>
          <p:cNvSpPr/>
          <p:nvPr/>
        </p:nvSpPr>
        <p:spPr>
          <a:xfrm>
            <a:off x="3635896" y="4581128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Ellips 30"/>
          <p:cNvSpPr/>
          <p:nvPr/>
        </p:nvSpPr>
        <p:spPr>
          <a:xfrm>
            <a:off x="4355976" y="4653136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Ellips 31"/>
          <p:cNvSpPr/>
          <p:nvPr/>
        </p:nvSpPr>
        <p:spPr>
          <a:xfrm>
            <a:off x="4283968" y="5013176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Ellips 32"/>
          <p:cNvSpPr/>
          <p:nvPr/>
        </p:nvSpPr>
        <p:spPr>
          <a:xfrm>
            <a:off x="4355976" y="5661248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Ellips 33"/>
          <p:cNvSpPr/>
          <p:nvPr/>
        </p:nvSpPr>
        <p:spPr>
          <a:xfrm>
            <a:off x="4932040" y="5301208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Ellips 34"/>
          <p:cNvSpPr/>
          <p:nvPr/>
        </p:nvSpPr>
        <p:spPr>
          <a:xfrm>
            <a:off x="4932040" y="4725144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Ellips 35"/>
          <p:cNvSpPr/>
          <p:nvPr/>
        </p:nvSpPr>
        <p:spPr>
          <a:xfrm>
            <a:off x="5148064" y="4725144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Ellips 36"/>
          <p:cNvSpPr/>
          <p:nvPr/>
        </p:nvSpPr>
        <p:spPr>
          <a:xfrm>
            <a:off x="3635896" y="6165304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8" name="Ellips 37"/>
          <p:cNvSpPr/>
          <p:nvPr/>
        </p:nvSpPr>
        <p:spPr>
          <a:xfrm>
            <a:off x="4067944" y="5661248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9" name="Ellips 38"/>
          <p:cNvSpPr/>
          <p:nvPr/>
        </p:nvSpPr>
        <p:spPr>
          <a:xfrm>
            <a:off x="3851920" y="5301208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5796136" y="1556792"/>
            <a:ext cx="183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Sunderby sjukhus</a:t>
            </a:r>
            <a:endParaRPr lang="sv-SE" dirty="0"/>
          </a:p>
        </p:txBody>
      </p:sp>
      <p:sp>
        <p:nvSpPr>
          <p:cNvPr id="41" name="textruta 40"/>
          <p:cNvSpPr txBox="1"/>
          <p:nvPr/>
        </p:nvSpPr>
        <p:spPr>
          <a:xfrm>
            <a:off x="5292080" y="2492896"/>
            <a:ext cx="299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Norrlands Universitetssjukhus</a:t>
            </a:r>
            <a:endParaRPr lang="sv-SE" dirty="0"/>
          </a:p>
        </p:txBody>
      </p:sp>
      <p:sp>
        <p:nvSpPr>
          <p:cNvPr id="42" name="textruta 41"/>
          <p:cNvSpPr txBox="1"/>
          <p:nvPr/>
        </p:nvSpPr>
        <p:spPr>
          <a:xfrm>
            <a:off x="1547664" y="278092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Östersunds sjukhus</a:t>
            </a:r>
            <a:endParaRPr lang="sv-SE" dirty="0"/>
          </a:p>
        </p:txBody>
      </p:sp>
      <p:sp>
        <p:nvSpPr>
          <p:cNvPr id="43" name="textruta 42"/>
          <p:cNvSpPr txBox="1"/>
          <p:nvPr/>
        </p:nvSpPr>
        <p:spPr>
          <a:xfrm>
            <a:off x="4860032" y="3068960"/>
            <a:ext cx="352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Länssjukhuset Sundsvall-Härnösand</a:t>
            </a:r>
            <a:endParaRPr lang="sv-SE" dirty="0"/>
          </a:p>
        </p:txBody>
      </p:sp>
      <p:sp>
        <p:nvSpPr>
          <p:cNvPr id="44" name="textruta 43"/>
          <p:cNvSpPr txBox="1"/>
          <p:nvPr/>
        </p:nvSpPr>
        <p:spPr>
          <a:xfrm>
            <a:off x="4716016" y="3356992"/>
            <a:ext cx="146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Gävle sjukhus</a:t>
            </a:r>
            <a:endParaRPr lang="sv-SE" dirty="0"/>
          </a:p>
        </p:txBody>
      </p:sp>
      <p:sp>
        <p:nvSpPr>
          <p:cNvPr id="46" name="textruta 45"/>
          <p:cNvSpPr txBox="1"/>
          <p:nvPr/>
        </p:nvSpPr>
        <p:spPr>
          <a:xfrm>
            <a:off x="2267744" y="3068960"/>
            <a:ext cx="133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Falu lasarett</a:t>
            </a:r>
            <a:endParaRPr lang="sv-SE" dirty="0"/>
          </a:p>
        </p:txBody>
      </p:sp>
      <p:sp>
        <p:nvSpPr>
          <p:cNvPr id="48" name="textruta 47"/>
          <p:cNvSpPr txBox="1"/>
          <p:nvPr/>
        </p:nvSpPr>
        <p:spPr>
          <a:xfrm>
            <a:off x="4932040" y="3645024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Akademiska Universitetssjukhuset</a:t>
            </a:r>
            <a:endParaRPr lang="sv-SE" dirty="0"/>
          </a:p>
        </p:txBody>
      </p:sp>
      <p:sp>
        <p:nvSpPr>
          <p:cNvPr id="49" name="textruta 48"/>
          <p:cNvSpPr txBox="1"/>
          <p:nvPr/>
        </p:nvSpPr>
        <p:spPr>
          <a:xfrm>
            <a:off x="5364088" y="4221088"/>
            <a:ext cx="234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DD0806"/>
                </a:solidFill>
                <a:latin typeface="Calibri"/>
                <a:ea typeface="Calibri"/>
                <a:cs typeface="Calibri"/>
              </a:rPr>
              <a:t>Folkhälsomyndigheten</a:t>
            </a:r>
            <a:endParaRPr lang="sv-SE" b="1" dirty="0"/>
          </a:p>
        </p:txBody>
      </p:sp>
      <p:sp>
        <p:nvSpPr>
          <p:cNvPr id="50" name="textruta 49"/>
          <p:cNvSpPr txBox="1"/>
          <p:nvPr/>
        </p:nvSpPr>
        <p:spPr>
          <a:xfrm>
            <a:off x="899592" y="4077072"/>
            <a:ext cx="268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Centralsjukhuset i Karlstad</a:t>
            </a:r>
            <a:endParaRPr lang="sv-SE" dirty="0"/>
          </a:p>
        </p:txBody>
      </p:sp>
      <p:sp>
        <p:nvSpPr>
          <p:cNvPr id="51" name="textruta 50"/>
          <p:cNvSpPr txBox="1"/>
          <p:nvPr/>
        </p:nvSpPr>
        <p:spPr>
          <a:xfrm>
            <a:off x="4932040" y="3933056"/>
            <a:ext cx="272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Centrallasarettet i Västerås</a:t>
            </a:r>
            <a:endParaRPr lang="sv-SE" dirty="0"/>
          </a:p>
        </p:txBody>
      </p:sp>
      <p:sp>
        <p:nvSpPr>
          <p:cNvPr id="52" name="textruta 51"/>
          <p:cNvSpPr txBox="1"/>
          <p:nvPr/>
        </p:nvSpPr>
        <p:spPr>
          <a:xfrm>
            <a:off x="5364088" y="4509120"/>
            <a:ext cx="322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Karolinska Universitetssjukhuset</a:t>
            </a:r>
            <a:endParaRPr lang="sv-SE" dirty="0"/>
          </a:p>
        </p:txBody>
      </p:sp>
      <p:sp>
        <p:nvSpPr>
          <p:cNvPr id="53" name="textruta 52"/>
          <p:cNvSpPr txBox="1"/>
          <p:nvPr/>
        </p:nvSpPr>
        <p:spPr>
          <a:xfrm>
            <a:off x="5292080" y="4797152"/>
            <a:ext cx="137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SLL (</a:t>
            </a:r>
            <a:r>
              <a:rPr lang="sv-SE" dirty="0" err="1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Unilabs</a:t>
            </a:r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)</a:t>
            </a:r>
            <a:endParaRPr lang="sv-SE" dirty="0"/>
          </a:p>
        </p:txBody>
      </p:sp>
      <p:sp>
        <p:nvSpPr>
          <p:cNvPr id="54" name="textruta 53"/>
          <p:cNvSpPr txBox="1"/>
          <p:nvPr/>
        </p:nvSpPr>
        <p:spPr>
          <a:xfrm>
            <a:off x="6732240" y="4797152"/>
            <a:ext cx="202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SLL </a:t>
            </a:r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sv-SE" dirty="0" err="1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Aleris</a:t>
            </a:r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sv-SE" dirty="0" err="1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Medilab</a:t>
            </a:r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)</a:t>
            </a:r>
            <a:endParaRPr lang="sv-SE" dirty="0"/>
          </a:p>
        </p:txBody>
      </p:sp>
      <p:sp>
        <p:nvSpPr>
          <p:cNvPr id="57" name="textruta 56"/>
          <p:cNvSpPr txBox="1"/>
          <p:nvPr/>
        </p:nvSpPr>
        <p:spPr>
          <a:xfrm>
            <a:off x="4716016" y="5661248"/>
            <a:ext cx="144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Visby lasarett</a:t>
            </a:r>
            <a:endParaRPr lang="sv-SE" dirty="0"/>
          </a:p>
        </p:txBody>
      </p:sp>
      <p:sp>
        <p:nvSpPr>
          <p:cNvPr id="58" name="textruta 57"/>
          <p:cNvSpPr txBox="1"/>
          <p:nvPr/>
        </p:nvSpPr>
        <p:spPr>
          <a:xfrm>
            <a:off x="611560" y="3429000"/>
            <a:ext cx="303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Universitetssjukhuset i Örebro</a:t>
            </a:r>
            <a:endParaRPr lang="sv-SE" dirty="0"/>
          </a:p>
        </p:txBody>
      </p:sp>
      <p:sp>
        <p:nvSpPr>
          <p:cNvPr id="59" name="textruta 58"/>
          <p:cNvSpPr txBox="1"/>
          <p:nvPr/>
        </p:nvSpPr>
        <p:spPr>
          <a:xfrm>
            <a:off x="0" y="3717032"/>
            <a:ext cx="361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Mälarsjukhuset i Eskilstuna (</a:t>
            </a:r>
            <a:r>
              <a:rPr lang="sv-SE" dirty="0" err="1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Unilabs</a:t>
            </a:r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)</a:t>
            </a:r>
            <a:endParaRPr lang="sv-SE" dirty="0"/>
          </a:p>
        </p:txBody>
      </p:sp>
      <p:sp>
        <p:nvSpPr>
          <p:cNvPr id="63" name="textruta 62"/>
          <p:cNvSpPr txBox="1"/>
          <p:nvPr/>
        </p:nvSpPr>
        <p:spPr>
          <a:xfrm>
            <a:off x="683568" y="6021288"/>
            <a:ext cx="271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Skånes Universitetssjukhus</a:t>
            </a:r>
            <a:endParaRPr lang="sv-SE" dirty="0"/>
          </a:p>
        </p:txBody>
      </p:sp>
      <p:sp>
        <p:nvSpPr>
          <p:cNvPr id="65" name="textruta 64"/>
          <p:cNvSpPr txBox="1"/>
          <p:nvPr/>
        </p:nvSpPr>
        <p:spPr>
          <a:xfrm>
            <a:off x="4139952" y="6093296"/>
            <a:ext cx="160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Kalmar sjukhus</a:t>
            </a:r>
            <a:endParaRPr lang="sv-SE" dirty="0"/>
          </a:p>
        </p:txBody>
      </p:sp>
      <p:sp>
        <p:nvSpPr>
          <p:cNvPr id="66" name="textruta 65"/>
          <p:cNvSpPr txBox="1"/>
          <p:nvPr/>
        </p:nvSpPr>
        <p:spPr>
          <a:xfrm>
            <a:off x="971600" y="5661248"/>
            <a:ext cx="254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Länssjukhuset i Halmstad</a:t>
            </a:r>
            <a:endParaRPr lang="sv-SE" dirty="0"/>
          </a:p>
        </p:txBody>
      </p:sp>
      <p:sp>
        <p:nvSpPr>
          <p:cNvPr id="67" name="textruta 66"/>
          <p:cNvSpPr txBox="1"/>
          <p:nvPr/>
        </p:nvSpPr>
        <p:spPr>
          <a:xfrm>
            <a:off x="4644008" y="5877272"/>
            <a:ext cx="238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Centralasarettet</a:t>
            </a:r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 i Växjö</a:t>
            </a:r>
            <a:endParaRPr lang="sv-SE" dirty="0"/>
          </a:p>
        </p:txBody>
      </p:sp>
      <p:sp>
        <p:nvSpPr>
          <p:cNvPr id="68" name="textruta 67"/>
          <p:cNvSpPr txBox="1"/>
          <p:nvPr/>
        </p:nvSpPr>
        <p:spPr>
          <a:xfrm>
            <a:off x="5652120" y="5085184"/>
            <a:ext cx="326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Universitetssjukhuset i Linköping</a:t>
            </a:r>
            <a:endParaRPr lang="sv-SE" dirty="0"/>
          </a:p>
        </p:txBody>
      </p:sp>
      <p:sp>
        <p:nvSpPr>
          <p:cNvPr id="69" name="textruta 68"/>
          <p:cNvSpPr txBox="1"/>
          <p:nvPr/>
        </p:nvSpPr>
        <p:spPr>
          <a:xfrm>
            <a:off x="251520" y="4365104"/>
            <a:ext cx="175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NÄL i </a:t>
            </a:r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Trollhättan</a:t>
            </a:r>
            <a:endParaRPr lang="sv-SE" dirty="0"/>
          </a:p>
        </p:txBody>
      </p:sp>
      <p:sp>
        <p:nvSpPr>
          <p:cNvPr id="70" name="textruta 69"/>
          <p:cNvSpPr txBox="1"/>
          <p:nvPr/>
        </p:nvSpPr>
        <p:spPr>
          <a:xfrm>
            <a:off x="0" y="5013176"/>
            <a:ext cx="338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Sahlgrenska Universitetssjukhuset</a:t>
            </a:r>
            <a:endParaRPr lang="sv-SE" dirty="0"/>
          </a:p>
        </p:txBody>
      </p:sp>
      <p:sp>
        <p:nvSpPr>
          <p:cNvPr id="71" name="textruta 70"/>
          <p:cNvSpPr txBox="1"/>
          <p:nvPr/>
        </p:nvSpPr>
        <p:spPr>
          <a:xfrm>
            <a:off x="5148064" y="5373216"/>
            <a:ext cx="323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Länssjukhuset Ryhov i Jönköping</a:t>
            </a:r>
            <a:endParaRPr lang="sv-SE" dirty="0"/>
          </a:p>
        </p:txBody>
      </p:sp>
      <p:sp>
        <p:nvSpPr>
          <p:cNvPr id="73" name="textruta 72"/>
          <p:cNvSpPr txBox="1"/>
          <p:nvPr/>
        </p:nvSpPr>
        <p:spPr>
          <a:xfrm>
            <a:off x="-9791" y="4653136"/>
            <a:ext cx="323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Kärnsjukhuset i Skövde (</a:t>
            </a:r>
            <a:r>
              <a:rPr lang="sv-SE" dirty="0" err="1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Unilabs</a:t>
            </a:r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)</a:t>
            </a:r>
            <a:endParaRPr lang="sv-SE" dirty="0"/>
          </a:p>
        </p:txBody>
      </p:sp>
      <p:sp>
        <p:nvSpPr>
          <p:cNvPr id="74" name="textruta 73"/>
          <p:cNvSpPr txBox="1"/>
          <p:nvPr/>
        </p:nvSpPr>
        <p:spPr>
          <a:xfrm>
            <a:off x="251520" y="5373216"/>
            <a:ext cx="312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0000D4"/>
                </a:solidFill>
                <a:latin typeface="Calibri"/>
                <a:ea typeface="Calibri"/>
                <a:cs typeface="Calibri"/>
              </a:rPr>
              <a:t>Södra Älvsborgs sjukhus i Borås</a:t>
            </a:r>
            <a:endParaRPr lang="sv-SE" dirty="0"/>
          </a:p>
        </p:txBody>
      </p:sp>
      <p:sp>
        <p:nvSpPr>
          <p:cNvPr id="75" name="textruta 74"/>
          <p:cNvSpPr txBox="1"/>
          <p:nvPr/>
        </p:nvSpPr>
        <p:spPr>
          <a:xfrm>
            <a:off x="104708" y="1434262"/>
            <a:ext cx="3781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24 kliniska mikrobiologiska </a:t>
            </a:r>
          </a:p>
          <a:p>
            <a:r>
              <a:rPr lang="sv-SE" sz="2000" b="1" dirty="0" smtClean="0"/>
              <a:t>laboratorier i Sverige  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35783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/>
              <a:t>2015-11-19</a:t>
            </a:fld>
            <a:endParaRPr lang="sv-SE" dirty="0"/>
          </a:p>
        </p:txBody>
      </p:sp>
      <p:pic>
        <p:nvPicPr>
          <p:cNvPr id="8" name="Bildobjekt 7" descr="sveri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04800"/>
            <a:ext cx="2667000" cy="6235700"/>
          </a:xfrm>
          <a:prstGeom prst="rect">
            <a:avLst/>
          </a:prstGeom>
        </p:spPr>
      </p:pic>
      <p:sp>
        <p:nvSpPr>
          <p:cNvPr id="9" name="Ellips 8"/>
          <p:cNvSpPr/>
          <p:nvPr/>
        </p:nvSpPr>
        <p:spPr>
          <a:xfrm>
            <a:off x="4860032" y="2348880"/>
            <a:ext cx="504015" cy="504015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3923928" y="2924944"/>
            <a:ext cx="216016" cy="216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3563888" y="4941168"/>
            <a:ext cx="288016" cy="288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3491880" y="5229200"/>
            <a:ext cx="324016" cy="32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2915816" y="4725144"/>
            <a:ext cx="684015" cy="684015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3851920" y="4941168"/>
            <a:ext cx="324016" cy="32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3491880" y="5661248"/>
            <a:ext cx="288016" cy="288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5004048" y="4509120"/>
            <a:ext cx="144016" cy="144016"/>
          </a:xfrm>
          <a:prstGeom prst="ellipse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/>
          <p:cNvSpPr/>
          <p:nvPr/>
        </p:nvSpPr>
        <p:spPr>
          <a:xfrm>
            <a:off x="5220072" y="1628800"/>
            <a:ext cx="288016" cy="288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5148064" y="3933056"/>
            <a:ext cx="1008000" cy="1008000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4499992" y="3140968"/>
            <a:ext cx="324016" cy="32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/>
          <p:nvPr/>
        </p:nvSpPr>
        <p:spPr>
          <a:xfrm>
            <a:off x="4499992" y="3933056"/>
            <a:ext cx="252016" cy="252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/>
          <p:cNvSpPr/>
          <p:nvPr/>
        </p:nvSpPr>
        <p:spPr>
          <a:xfrm>
            <a:off x="4067944" y="4005064"/>
            <a:ext cx="288016" cy="288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/>
          <p:cNvSpPr/>
          <p:nvPr/>
        </p:nvSpPr>
        <p:spPr>
          <a:xfrm>
            <a:off x="4716016" y="4149080"/>
            <a:ext cx="396016" cy="396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Ellips 27"/>
          <p:cNvSpPr/>
          <p:nvPr/>
        </p:nvSpPr>
        <p:spPr>
          <a:xfrm>
            <a:off x="4355976" y="4365104"/>
            <a:ext cx="324016" cy="32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Ellips 28"/>
          <p:cNvSpPr/>
          <p:nvPr/>
        </p:nvSpPr>
        <p:spPr>
          <a:xfrm>
            <a:off x="3995936" y="4509120"/>
            <a:ext cx="432016" cy="432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Ellips 29"/>
          <p:cNvSpPr/>
          <p:nvPr/>
        </p:nvSpPr>
        <p:spPr>
          <a:xfrm>
            <a:off x="3491880" y="4437112"/>
            <a:ext cx="432016" cy="432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/>
          <p:cNvSpPr/>
          <p:nvPr/>
        </p:nvSpPr>
        <p:spPr>
          <a:xfrm>
            <a:off x="4355976" y="4725144"/>
            <a:ext cx="396016" cy="396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/>
          <p:cNvSpPr/>
          <p:nvPr/>
        </p:nvSpPr>
        <p:spPr>
          <a:xfrm>
            <a:off x="4139952" y="5085184"/>
            <a:ext cx="396016" cy="396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Ellips 32"/>
          <p:cNvSpPr/>
          <p:nvPr/>
        </p:nvSpPr>
        <p:spPr>
          <a:xfrm>
            <a:off x="4355976" y="5661248"/>
            <a:ext cx="288016" cy="288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Ellips 33"/>
          <p:cNvSpPr/>
          <p:nvPr/>
        </p:nvSpPr>
        <p:spPr>
          <a:xfrm>
            <a:off x="4932040" y="5301208"/>
            <a:ext cx="144016" cy="14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Ellips 34"/>
          <p:cNvSpPr/>
          <p:nvPr/>
        </p:nvSpPr>
        <p:spPr>
          <a:xfrm>
            <a:off x="4716016" y="4725144"/>
            <a:ext cx="432016" cy="432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/>
          <p:cNvSpPr/>
          <p:nvPr/>
        </p:nvSpPr>
        <p:spPr>
          <a:xfrm>
            <a:off x="5148064" y="4869160"/>
            <a:ext cx="324016" cy="324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/>
          <p:cNvSpPr/>
          <p:nvPr/>
        </p:nvSpPr>
        <p:spPr>
          <a:xfrm>
            <a:off x="3419872" y="5949280"/>
            <a:ext cx="792014" cy="792014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/>
          <p:cNvSpPr/>
          <p:nvPr/>
        </p:nvSpPr>
        <p:spPr>
          <a:xfrm>
            <a:off x="3995936" y="5661248"/>
            <a:ext cx="288016" cy="288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/>
          <p:cNvSpPr/>
          <p:nvPr/>
        </p:nvSpPr>
        <p:spPr>
          <a:xfrm>
            <a:off x="3779912" y="5301208"/>
            <a:ext cx="360016" cy="360016"/>
          </a:xfrm>
          <a:prstGeom prst="ellipse">
            <a:avLst/>
          </a:prstGeom>
          <a:solidFill>
            <a:srgbClr val="0000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179512" y="1111088"/>
            <a:ext cx="388760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9 miljoner enskilda analyser </a:t>
            </a:r>
          </a:p>
          <a:p>
            <a:r>
              <a:rPr lang="sv-SE" sz="2000" b="1" dirty="0" smtClean="0"/>
              <a:t>årligen i Sverige</a:t>
            </a:r>
          </a:p>
          <a:p>
            <a:endParaRPr lang="sv-SE" sz="2000" b="1" dirty="0" smtClean="0"/>
          </a:p>
          <a:p>
            <a:r>
              <a:rPr lang="sv-SE" dirty="0" smtClean="0"/>
              <a:t>  &lt;0,5% vid Folkhälsomyndigheten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93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924549"/>
            <a:ext cx="1653952" cy="555243"/>
          </a:xfrm>
          <a:prstGeom prst="rect">
            <a:avLst/>
          </a:prstGeom>
        </p:spPr>
      </p:pic>
      <p:cxnSp>
        <p:nvCxnSpPr>
          <p:cNvPr id="7" name="Rak 6"/>
          <p:cNvCxnSpPr/>
          <p:nvPr/>
        </p:nvCxnSpPr>
        <p:spPr>
          <a:xfrm>
            <a:off x="2195736" y="6237312"/>
            <a:ext cx="4392488" cy="0"/>
          </a:xfrm>
          <a:prstGeom prst="line">
            <a:avLst/>
          </a:prstGeom>
          <a:ln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827584" y="30749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Antal utförda analyser 		      Antal </a:t>
            </a:r>
            <a:r>
              <a:rPr lang="sv-SE" sz="2000" i="1" dirty="0" smtClean="0"/>
              <a:t>olika</a:t>
            </a:r>
            <a:r>
              <a:rPr lang="sv-SE" sz="2000" dirty="0" smtClean="0"/>
              <a:t> analyser</a:t>
            </a:r>
          </a:p>
        </p:txBody>
      </p:sp>
      <p:pic>
        <p:nvPicPr>
          <p:cNvPr id="2" name="Bildobjekt 1" descr="Skärmavbild 2014-09-24 kl. 22.0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2741624" cy="4916016"/>
          </a:xfrm>
          <a:prstGeom prst="rect">
            <a:avLst/>
          </a:prstGeom>
        </p:spPr>
      </p:pic>
      <p:pic>
        <p:nvPicPr>
          <p:cNvPr id="36" name="Bildobjekt 35" descr="sverig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36712"/>
            <a:ext cx="2074632" cy="4850687"/>
          </a:xfrm>
          <a:prstGeom prst="rect">
            <a:avLst/>
          </a:prstGeom>
        </p:spPr>
      </p:pic>
      <p:sp>
        <p:nvSpPr>
          <p:cNvPr id="3" name="Ellips 2"/>
          <p:cNvSpPr/>
          <p:nvPr/>
        </p:nvSpPr>
        <p:spPr>
          <a:xfrm>
            <a:off x="7884368" y="3717032"/>
            <a:ext cx="648072" cy="6480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/>
          <p:cNvSpPr/>
          <p:nvPr/>
        </p:nvSpPr>
        <p:spPr>
          <a:xfrm>
            <a:off x="7164288" y="3645024"/>
            <a:ext cx="684072" cy="68407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/>
          <p:cNvSpPr/>
          <p:nvPr/>
        </p:nvSpPr>
        <p:spPr>
          <a:xfrm>
            <a:off x="5220072" y="4365104"/>
            <a:ext cx="648072" cy="64807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/>
          <p:cNvSpPr/>
          <p:nvPr/>
        </p:nvSpPr>
        <p:spPr>
          <a:xfrm>
            <a:off x="5796136" y="5229200"/>
            <a:ext cx="576072" cy="57607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Ellips 39"/>
          <p:cNvSpPr/>
          <p:nvPr/>
        </p:nvSpPr>
        <p:spPr>
          <a:xfrm>
            <a:off x="6660232" y="3645024"/>
            <a:ext cx="504072" cy="50407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Ellips 40"/>
          <p:cNvSpPr/>
          <p:nvPr/>
        </p:nvSpPr>
        <p:spPr>
          <a:xfrm>
            <a:off x="7020272" y="2348880"/>
            <a:ext cx="468072" cy="46807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/>
          <p:cNvSpPr/>
          <p:nvPr/>
        </p:nvSpPr>
        <p:spPr>
          <a:xfrm>
            <a:off x="6444208" y="4293096"/>
            <a:ext cx="396071" cy="39607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Ellips 42"/>
          <p:cNvSpPr/>
          <p:nvPr/>
        </p:nvSpPr>
        <p:spPr>
          <a:xfrm>
            <a:off x="6156176" y="4149080"/>
            <a:ext cx="324070" cy="324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Ellips 43"/>
          <p:cNvSpPr/>
          <p:nvPr/>
        </p:nvSpPr>
        <p:spPr>
          <a:xfrm>
            <a:off x="7236296" y="1844824"/>
            <a:ext cx="324070" cy="324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/>
          <p:cNvSpPr/>
          <p:nvPr/>
        </p:nvSpPr>
        <p:spPr>
          <a:xfrm>
            <a:off x="6156176" y="2708920"/>
            <a:ext cx="324070" cy="324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/>
          <p:cNvSpPr/>
          <p:nvPr/>
        </p:nvSpPr>
        <p:spPr>
          <a:xfrm>
            <a:off x="6660232" y="2924944"/>
            <a:ext cx="324070" cy="324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Ellips 46"/>
          <p:cNvSpPr/>
          <p:nvPr/>
        </p:nvSpPr>
        <p:spPr>
          <a:xfrm>
            <a:off x="6516216" y="3284984"/>
            <a:ext cx="360070" cy="360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/>
          <p:cNvSpPr/>
          <p:nvPr/>
        </p:nvSpPr>
        <p:spPr>
          <a:xfrm>
            <a:off x="6228184" y="3573016"/>
            <a:ext cx="360070" cy="360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/>
          <p:cNvSpPr/>
          <p:nvPr/>
        </p:nvSpPr>
        <p:spPr>
          <a:xfrm>
            <a:off x="5868144" y="3861048"/>
            <a:ext cx="360070" cy="360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/>
          <p:cNvSpPr/>
          <p:nvPr/>
        </p:nvSpPr>
        <p:spPr>
          <a:xfrm>
            <a:off x="6372200" y="3933056"/>
            <a:ext cx="360070" cy="360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/>
          <p:cNvSpPr/>
          <p:nvPr/>
        </p:nvSpPr>
        <p:spPr>
          <a:xfrm>
            <a:off x="7092280" y="4653136"/>
            <a:ext cx="216069" cy="216069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/>
          <p:cNvSpPr/>
          <p:nvPr/>
        </p:nvSpPr>
        <p:spPr>
          <a:xfrm>
            <a:off x="5868144" y="4293096"/>
            <a:ext cx="252069" cy="252069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/>
          <p:cNvSpPr/>
          <p:nvPr/>
        </p:nvSpPr>
        <p:spPr>
          <a:xfrm>
            <a:off x="5868144" y="4509120"/>
            <a:ext cx="324070" cy="324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Ellips 53"/>
          <p:cNvSpPr/>
          <p:nvPr/>
        </p:nvSpPr>
        <p:spPr>
          <a:xfrm>
            <a:off x="6660232" y="5013176"/>
            <a:ext cx="324070" cy="324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/>
          <p:cNvSpPr/>
          <p:nvPr/>
        </p:nvSpPr>
        <p:spPr>
          <a:xfrm>
            <a:off x="5796136" y="4869160"/>
            <a:ext cx="360070" cy="360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Ellips 55"/>
          <p:cNvSpPr/>
          <p:nvPr/>
        </p:nvSpPr>
        <p:spPr>
          <a:xfrm>
            <a:off x="6228184" y="4869160"/>
            <a:ext cx="396070" cy="396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/>
          <p:cNvSpPr/>
          <p:nvPr/>
        </p:nvSpPr>
        <p:spPr>
          <a:xfrm>
            <a:off x="6804248" y="4221088"/>
            <a:ext cx="432070" cy="432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Ellips 57"/>
          <p:cNvSpPr/>
          <p:nvPr/>
        </p:nvSpPr>
        <p:spPr>
          <a:xfrm>
            <a:off x="7236296" y="4293096"/>
            <a:ext cx="324070" cy="324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Ellips 58"/>
          <p:cNvSpPr/>
          <p:nvPr/>
        </p:nvSpPr>
        <p:spPr>
          <a:xfrm>
            <a:off x="6228184" y="4581128"/>
            <a:ext cx="324070" cy="32407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Ellips 60"/>
          <p:cNvSpPr/>
          <p:nvPr/>
        </p:nvSpPr>
        <p:spPr>
          <a:xfrm>
            <a:off x="3203848" y="3933056"/>
            <a:ext cx="143996" cy="1439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/>
          <p:cNvSpPr/>
          <p:nvPr/>
        </p:nvSpPr>
        <p:spPr>
          <a:xfrm>
            <a:off x="2627784" y="3429000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textruta 63"/>
          <p:cNvSpPr txBox="1"/>
          <p:nvPr/>
        </p:nvSpPr>
        <p:spPr>
          <a:xfrm>
            <a:off x="2302238" y="3014387"/>
            <a:ext cx="2773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Folkhälsomyndigheten &lt;0,5% av 9 miljoner antal analyser </a:t>
            </a:r>
          </a:p>
          <a:p>
            <a:r>
              <a:rPr lang="sv-SE" sz="1400" dirty="0" smtClean="0">
                <a:solidFill>
                  <a:srgbClr val="FF0000"/>
                </a:solidFill>
              </a:rPr>
              <a:t>i Sverige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67" name="textruta 66"/>
          <p:cNvSpPr txBox="1"/>
          <p:nvPr/>
        </p:nvSpPr>
        <p:spPr>
          <a:xfrm>
            <a:off x="7272334" y="2795577"/>
            <a:ext cx="1822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Folkhälsomyndigheten ca 250 </a:t>
            </a:r>
            <a:r>
              <a:rPr lang="sv-SE" sz="1400" i="1" dirty="0" smtClean="0">
                <a:solidFill>
                  <a:srgbClr val="FF0000"/>
                </a:solidFill>
              </a:rPr>
              <a:t>olika</a:t>
            </a:r>
            <a:r>
              <a:rPr lang="sv-SE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sz="1400" dirty="0" smtClean="0">
                <a:solidFill>
                  <a:srgbClr val="FF0000"/>
                </a:solidFill>
              </a:rPr>
              <a:t>analyser</a:t>
            </a:r>
            <a:endParaRPr lang="sv-S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/>
              <a:t>2015-11-19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97322"/>
            <a:ext cx="2266236" cy="151216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37112"/>
            <a:ext cx="2160240" cy="16201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13" y="4437112"/>
            <a:ext cx="2268251" cy="1656184"/>
          </a:xfrm>
          <a:prstGeom prst="rect">
            <a:avLst/>
          </a:prstGeom>
        </p:spPr>
      </p:pic>
      <p:pic>
        <p:nvPicPr>
          <p:cNvPr id="3" name="Bildobjekt 2" descr="Skärmavbild 2014-05-24 kl. 18.24.4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97322"/>
            <a:ext cx="2178488" cy="151216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7724" y="3356992"/>
            <a:ext cx="806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Folkhälsomyndigheten</a:t>
            </a:r>
          </a:p>
          <a:p>
            <a:endParaRPr lang="sv-SE" b="1" dirty="0" smtClean="0"/>
          </a:p>
          <a:p>
            <a:r>
              <a:rPr lang="sv-SE" dirty="0" smtClean="0"/>
              <a:t>Fåtalsanalys	     Enstaka smittämnen</a:t>
            </a:r>
            <a:r>
              <a:rPr lang="sv-SE" dirty="0"/>
              <a:t>	</a:t>
            </a:r>
            <a:r>
              <a:rPr lang="sv-SE" dirty="0" smtClean="0"/>
              <a:t>        Manuell analys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51519" y="470983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Kliniska laboratorier</a:t>
            </a:r>
          </a:p>
          <a:p>
            <a:endParaRPr lang="sv-SE" dirty="0" smtClean="0"/>
          </a:p>
          <a:p>
            <a:r>
              <a:rPr lang="sv-SE" dirty="0"/>
              <a:t>Storskalig analys </a:t>
            </a:r>
            <a:r>
              <a:rPr lang="sv-SE" dirty="0" smtClean="0"/>
              <a:t>	     </a:t>
            </a:r>
            <a:r>
              <a:rPr lang="sv-SE" dirty="0" err="1" smtClean="0"/>
              <a:t>Multiplex</a:t>
            </a:r>
            <a:r>
              <a:rPr lang="sv-SE" dirty="0" smtClean="0"/>
              <a:t> diagnostik</a:t>
            </a:r>
            <a:r>
              <a:rPr lang="sv-SE" dirty="0"/>
              <a:t> </a:t>
            </a:r>
            <a:r>
              <a:rPr lang="sv-SE" dirty="0" smtClean="0"/>
              <a:t>           Automatiserad</a:t>
            </a:r>
            <a:endParaRPr lang="sv-SE" dirty="0"/>
          </a:p>
        </p:txBody>
      </p:sp>
      <p:pic>
        <p:nvPicPr>
          <p:cNvPr id="14" name="Bildobjekt 13" descr="Skärmavbild 2014-09-24 kl. 22.08.5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9" y="4277453"/>
            <a:ext cx="1080660" cy="1937735"/>
          </a:xfrm>
          <a:prstGeom prst="rect">
            <a:avLst/>
          </a:prstGeom>
        </p:spPr>
      </p:pic>
      <p:pic>
        <p:nvPicPr>
          <p:cNvPr id="16" name="Bildobjekt 15" descr="Skärmavbild 2014-09-24 kl. 22.08.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1" y="1340768"/>
            <a:ext cx="1177705" cy="2111747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668344" y="177281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Ökade effektivitets-krav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7525499" y="465882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Hög kostnad/prov</a:t>
            </a:r>
          </a:p>
          <a:p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urope-Map-Countries_1_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72" y="3577517"/>
            <a:ext cx="2880320" cy="2659795"/>
          </a:xfrm>
          <a:prstGeom prst="rect">
            <a:avLst/>
          </a:prstGeom>
        </p:spPr>
      </p:pic>
      <p:sp>
        <p:nvSpPr>
          <p:cNvPr id="107" name="Höger 106"/>
          <p:cNvSpPr/>
          <p:nvPr/>
        </p:nvSpPr>
        <p:spPr>
          <a:xfrm>
            <a:off x="2123728" y="980728"/>
            <a:ext cx="432048" cy="2116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Höger 107"/>
          <p:cNvSpPr/>
          <p:nvPr/>
        </p:nvSpPr>
        <p:spPr>
          <a:xfrm>
            <a:off x="5868144" y="980728"/>
            <a:ext cx="432048" cy="2116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textruta 108"/>
          <p:cNvSpPr txBox="1"/>
          <p:nvPr/>
        </p:nvSpPr>
        <p:spPr>
          <a:xfrm>
            <a:off x="5979870" y="4808505"/>
            <a:ext cx="3362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Tyskland</a:t>
            </a:r>
            <a:r>
              <a:rPr lang="sv-SE" sz="1400" dirty="0" smtClean="0"/>
              <a:t> har sedan 1998 utvecklat ett </a:t>
            </a:r>
          </a:p>
          <a:p>
            <a:r>
              <a:rPr lang="sv-SE" sz="1400" dirty="0" smtClean="0"/>
              <a:t>nätverk med referenslaboratorier</a:t>
            </a:r>
            <a:endParaRPr lang="sv-SE" sz="1400" dirty="0"/>
          </a:p>
        </p:txBody>
      </p:sp>
      <p:sp>
        <p:nvSpPr>
          <p:cNvPr id="110" name="textruta 109"/>
          <p:cNvSpPr txBox="1"/>
          <p:nvPr/>
        </p:nvSpPr>
        <p:spPr>
          <a:xfrm>
            <a:off x="126294" y="4741523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Frankrike</a:t>
            </a:r>
            <a:r>
              <a:rPr lang="sv-SE" sz="1400" dirty="0" smtClean="0"/>
              <a:t> och </a:t>
            </a:r>
            <a:r>
              <a:rPr lang="sv-SE" sz="1400" b="1" dirty="0" smtClean="0"/>
              <a:t>Belgien</a:t>
            </a:r>
            <a:r>
              <a:rPr lang="sv-SE" sz="1400" dirty="0" smtClean="0"/>
              <a:t> har</a:t>
            </a:r>
          </a:p>
          <a:p>
            <a:r>
              <a:rPr lang="sv-SE" sz="1400" dirty="0"/>
              <a:t>u</a:t>
            </a:r>
            <a:r>
              <a:rPr lang="sv-SE" sz="1400" dirty="0" smtClean="0"/>
              <a:t>tsett referenslaboratorier</a:t>
            </a:r>
            <a:endParaRPr lang="sv-SE" sz="1400" dirty="0"/>
          </a:p>
        </p:txBody>
      </p:sp>
      <p:sp>
        <p:nvSpPr>
          <p:cNvPr id="111" name="textruta 110"/>
          <p:cNvSpPr txBox="1"/>
          <p:nvPr/>
        </p:nvSpPr>
        <p:spPr>
          <a:xfrm>
            <a:off x="5713272" y="3159170"/>
            <a:ext cx="3323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I </a:t>
            </a:r>
            <a:r>
              <a:rPr lang="sv-SE" sz="1400" b="1" dirty="0" smtClean="0"/>
              <a:t>Finland</a:t>
            </a:r>
            <a:r>
              <a:rPr lang="sv-SE" sz="1400" dirty="0" smtClean="0"/>
              <a:t> och </a:t>
            </a:r>
            <a:r>
              <a:rPr lang="sv-SE" sz="1400" b="1" dirty="0" smtClean="0"/>
              <a:t>Norge</a:t>
            </a:r>
            <a:r>
              <a:rPr lang="sv-SE" sz="1400" dirty="0" smtClean="0"/>
              <a:t> har de centrala instituten väsentligen ansvar för övervakning medan referens-funktionerna för diagnostik lagts ut på kliniska laboratorier</a:t>
            </a:r>
            <a:endParaRPr lang="sv-SE" sz="1400" dirty="0"/>
          </a:p>
        </p:txBody>
      </p:sp>
      <p:sp>
        <p:nvSpPr>
          <p:cNvPr id="112" name="textruta 111"/>
          <p:cNvSpPr txBox="1"/>
          <p:nvPr/>
        </p:nvSpPr>
        <p:spPr>
          <a:xfrm>
            <a:off x="-23499" y="3168826"/>
            <a:ext cx="3339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I </a:t>
            </a:r>
            <a:r>
              <a:rPr lang="sv-SE" sz="1400" b="1" dirty="0" smtClean="0"/>
              <a:t>Storbritannien</a:t>
            </a:r>
            <a:r>
              <a:rPr lang="sv-SE" sz="1400" dirty="0" smtClean="0"/>
              <a:t> och </a:t>
            </a:r>
            <a:r>
              <a:rPr lang="sv-SE" sz="1400" b="1" dirty="0" smtClean="0"/>
              <a:t>Danmark</a:t>
            </a:r>
            <a:r>
              <a:rPr lang="sv-SE" sz="1400" dirty="0" smtClean="0"/>
              <a:t> har </a:t>
            </a:r>
          </a:p>
          <a:p>
            <a:r>
              <a:rPr lang="sv-SE" sz="1400" dirty="0" smtClean="0"/>
              <a:t>centrallaboratoriernas verksamhet </a:t>
            </a:r>
          </a:p>
          <a:p>
            <a:r>
              <a:rPr lang="sv-SE" sz="1400" dirty="0" smtClean="0"/>
              <a:t>begränsats först på senare tid. 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 smtClean="0"/>
              <a:t>England har utsett referenslaboratorier. </a:t>
            </a:r>
            <a:endParaRPr lang="sv-SE" sz="1400" dirty="0"/>
          </a:p>
        </p:txBody>
      </p:sp>
      <p:cxnSp>
        <p:nvCxnSpPr>
          <p:cNvPr id="114" name="Rak 113"/>
          <p:cNvCxnSpPr/>
          <p:nvPr/>
        </p:nvCxnSpPr>
        <p:spPr>
          <a:xfrm>
            <a:off x="2374025" y="3994278"/>
            <a:ext cx="970886" cy="6633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Rak 115"/>
          <p:cNvCxnSpPr/>
          <p:nvPr/>
        </p:nvCxnSpPr>
        <p:spPr>
          <a:xfrm>
            <a:off x="2389894" y="3973889"/>
            <a:ext cx="1381621" cy="6205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Rak 117"/>
          <p:cNvCxnSpPr/>
          <p:nvPr/>
        </p:nvCxnSpPr>
        <p:spPr>
          <a:xfrm flipV="1">
            <a:off x="2374025" y="4840661"/>
            <a:ext cx="1111309" cy="163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Rak 119"/>
          <p:cNvCxnSpPr>
            <a:stCxn id="110" idx="3"/>
          </p:cNvCxnSpPr>
          <p:nvPr/>
        </p:nvCxnSpPr>
        <p:spPr>
          <a:xfrm>
            <a:off x="2553562" y="5003133"/>
            <a:ext cx="709596" cy="116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Rak 122"/>
          <p:cNvCxnSpPr/>
          <p:nvPr/>
        </p:nvCxnSpPr>
        <p:spPr>
          <a:xfrm flipV="1">
            <a:off x="4211175" y="3892152"/>
            <a:ext cx="1712193" cy="81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Rak 126"/>
          <p:cNvCxnSpPr/>
          <p:nvPr/>
        </p:nvCxnSpPr>
        <p:spPr>
          <a:xfrm flipV="1">
            <a:off x="3746212" y="3917985"/>
            <a:ext cx="2187877" cy="44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Rak 129"/>
          <p:cNvCxnSpPr>
            <a:endCxn id="109" idx="1"/>
          </p:cNvCxnSpPr>
          <p:nvPr/>
        </p:nvCxnSpPr>
        <p:spPr>
          <a:xfrm>
            <a:off x="3625757" y="4804469"/>
            <a:ext cx="2354113" cy="265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ruta 87"/>
          <p:cNvSpPr txBox="1"/>
          <p:nvPr/>
        </p:nvSpPr>
        <p:spPr>
          <a:xfrm>
            <a:off x="345483" y="15865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latin typeface="Arial" pitchFamily="34" charset="0"/>
                <a:ea typeface="+mj-ea"/>
                <a:cs typeface="+mj-cs"/>
              </a:rPr>
              <a:t>Samma perspektiv i de flera europeiska länder</a:t>
            </a:r>
            <a:endParaRPr lang="sv-SE" sz="2400" b="1" dirty="0"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180167" y="860452"/>
            <a:ext cx="8935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Decentralisering	        Risk för kostsam verksamhet               	Införande av 								referenslaboratorier</a:t>
            </a:r>
          </a:p>
          <a:p>
            <a:r>
              <a:rPr lang="sv-SE" dirty="0" smtClean="0"/>
              <a:t>							i </a:t>
            </a:r>
            <a:r>
              <a:rPr lang="sv-SE" dirty="0"/>
              <a:t>syfte att nå ökad </a:t>
            </a:r>
            <a:r>
              <a:rPr lang="sv-SE" dirty="0" smtClean="0"/>
              <a:t>							effektivitet </a:t>
            </a:r>
            <a:r>
              <a:rPr lang="sv-SE" dirty="0"/>
              <a:t>och </a:t>
            </a:r>
            <a:r>
              <a:rPr lang="sv-SE" dirty="0" smtClean="0"/>
              <a:t>								minskad </a:t>
            </a:r>
            <a:r>
              <a:rPr lang="sv-SE" dirty="0"/>
              <a:t>sårbarhet</a:t>
            </a:r>
          </a:p>
        </p:txBody>
      </p:sp>
    </p:spTree>
    <p:extLst>
      <p:ext uri="{BB962C8B-B14F-4D97-AF65-F5344CB8AC3E}">
        <p14:creationId xmlns:p14="http://schemas.microsoft.com/office/powerpoint/2010/main" val="10447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/>
              <a:t>2015-11-19</a:t>
            </a:fld>
            <a:endParaRPr lang="sv-SE" dirty="0"/>
          </a:p>
        </p:txBody>
      </p:sp>
      <p:pic>
        <p:nvPicPr>
          <p:cNvPr id="8" name="Bildobjekt 7" descr="Europe-Map-Countries_1_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72" y="4149080"/>
            <a:ext cx="2880320" cy="265979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71600" y="548680"/>
            <a:ext cx="7725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000000"/>
                </a:solidFill>
              </a:rPr>
              <a:t>ECDC har i samverkan med experter från alla EU medlemsstater </a:t>
            </a:r>
          </a:p>
          <a:p>
            <a:r>
              <a:rPr lang="sv-SE" b="1" dirty="0" smtClean="0">
                <a:solidFill>
                  <a:srgbClr val="000000"/>
                </a:solidFill>
              </a:rPr>
              <a:t>tagit fram fem kärnfunktioner för referensfunktioner (alla är inte </a:t>
            </a:r>
          </a:p>
          <a:p>
            <a:r>
              <a:rPr lang="sv-SE" b="1" dirty="0" smtClean="0">
                <a:solidFill>
                  <a:srgbClr val="000000"/>
                </a:solidFill>
              </a:rPr>
              <a:t>nödvändiga för alla smittämnen)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95536" y="1556792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</a:rPr>
              <a:t>1</a:t>
            </a:r>
            <a:r>
              <a:rPr lang="sv-SE" sz="1400" b="1" dirty="0" smtClean="0">
                <a:solidFill>
                  <a:srgbClr val="000000"/>
                </a:solidFill>
              </a:rPr>
              <a:t>. Referensdiagnostik </a:t>
            </a:r>
            <a:r>
              <a:rPr lang="sv-SE" sz="1400" dirty="0" err="1" smtClean="0">
                <a:solidFill>
                  <a:srgbClr val="000000"/>
                </a:solidFill>
              </a:rPr>
              <a:t>Referensmetoder</a:t>
            </a:r>
            <a:r>
              <a:rPr lang="sv-SE" sz="1400" dirty="0" smtClean="0">
                <a:solidFill>
                  <a:srgbClr val="000000"/>
                </a:solidFill>
              </a:rPr>
              <a:t> </a:t>
            </a:r>
            <a:r>
              <a:rPr lang="sv-SE" sz="1400" dirty="0">
                <a:solidFill>
                  <a:srgbClr val="000000"/>
                </a:solidFill>
              </a:rPr>
              <a:t>för </a:t>
            </a:r>
            <a:r>
              <a:rPr lang="sv-SE" sz="1400" dirty="0" smtClean="0">
                <a:solidFill>
                  <a:srgbClr val="000000"/>
                </a:solidFill>
              </a:rPr>
              <a:t>diagnostik/karakteristik</a:t>
            </a:r>
            <a:r>
              <a:rPr lang="sv-SE" sz="1400" dirty="0">
                <a:solidFill>
                  <a:srgbClr val="000000"/>
                </a:solidFill>
              </a:rPr>
              <a:t>, analys av svårbedömda prov</a:t>
            </a:r>
            <a:r>
              <a:rPr lang="sv-SE" sz="1400" dirty="0" smtClean="0">
                <a:solidFill>
                  <a:srgbClr val="000000"/>
                </a:solidFill>
              </a:rPr>
              <a:t>.</a:t>
            </a:r>
            <a:r>
              <a:rPr lang="sv-SE" sz="1400" dirty="0">
                <a:solidFill>
                  <a:srgbClr val="000000"/>
                </a:solidFill>
              </a:rPr>
              <a:t> </a:t>
            </a:r>
            <a:r>
              <a:rPr lang="sv-SE" sz="1400" dirty="0" smtClean="0">
                <a:solidFill>
                  <a:srgbClr val="000000"/>
                </a:solidFill>
              </a:rPr>
              <a:t>Viktiga analyser men inte sällan få prov, kostsamma och tekniskt svåra metoder.</a:t>
            </a:r>
            <a:endParaRPr lang="sv-SE" sz="1400" dirty="0">
              <a:solidFill>
                <a:srgbClr val="00000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156176" y="1628800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</a:rPr>
              <a:t>2. Referensmaterial: </a:t>
            </a:r>
            <a:r>
              <a:rPr lang="sv-SE" sz="1400" dirty="0" smtClean="0">
                <a:solidFill>
                  <a:srgbClr val="000000"/>
                </a:solidFill>
              </a:rPr>
              <a:t>Hålla stammar/</a:t>
            </a:r>
            <a:r>
              <a:rPr lang="sv-SE" sz="1400" dirty="0" err="1" smtClean="0">
                <a:solidFill>
                  <a:srgbClr val="000000"/>
                </a:solidFill>
              </a:rPr>
              <a:t>sera</a:t>
            </a:r>
            <a:r>
              <a:rPr lang="sv-SE" sz="1400" dirty="0" smtClean="0">
                <a:solidFill>
                  <a:srgbClr val="000000"/>
                </a:solidFill>
              </a:rPr>
              <a:t>, </a:t>
            </a:r>
            <a:r>
              <a:rPr lang="sv-SE" sz="1400" dirty="0" err="1">
                <a:solidFill>
                  <a:srgbClr val="000000"/>
                </a:solidFill>
              </a:rPr>
              <a:t>etc</a:t>
            </a:r>
            <a:r>
              <a:rPr lang="sv-SE" sz="1400" dirty="0">
                <a:solidFill>
                  <a:srgbClr val="000000"/>
                </a:solidFill>
              </a:rPr>
              <a:t> för laboratorier och organisationer för utvärdering, validering och </a:t>
            </a:r>
            <a:r>
              <a:rPr lang="sv-SE" sz="1400" dirty="0" smtClean="0">
                <a:solidFill>
                  <a:srgbClr val="000000"/>
                </a:solidFill>
              </a:rPr>
              <a:t>kvalitetssäkring. </a:t>
            </a:r>
            <a:endParaRPr lang="sv-SE" sz="1400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131840" y="2348880"/>
            <a:ext cx="2448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</a:rPr>
              <a:t>3. Vetenskaplig </a:t>
            </a:r>
            <a:r>
              <a:rPr lang="sv-SE" sz="1400" b="1" dirty="0" smtClean="0">
                <a:solidFill>
                  <a:srgbClr val="000000"/>
                </a:solidFill>
              </a:rPr>
              <a:t>expertis </a:t>
            </a:r>
            <a:r>
              <a:rPr lang="sv-SE" sz="1400" dirty="0" smtClean="0">
                <a:solidFill>
                  <a:srgbClr val="000000"/>
                </a:solidFill>
              </a:rPr>
              <a:t>För att bistå laboratorier och andra aktörer med stöd, råd och utbildning för laborativ verksamhet inklusive för beredskap och hantering av utbrott, </a:t>
            </a:r>
            <a:r>
              <a:rPr lang="sv-SE" sz="1400" dirty="0">
                <a:solidFill>
                  <a:srgbClr val="000000"/>
                </a:solidFill>
              </a:rPr>
              <a:t>etc.</a:t>
            </a:r>
            <a:br>
              <a:rPr lang="sv-SE" sz="1400" dirty="0">
                <a:solidFill>
                  <a:srgbClr val="000000"/>
                </a:solidFill>
              </a:rPr>
            </a:br>
            <a:endParaRPr lang="sv-SE" sz="1400" dirty="0">
              <a:solidFill>
                <a:srgbClr val="00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95536" y="3933057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</a:rPr>
              <a:t>4. </a:t>
            </a:r>
            <a:r>
              <a:rPr lang="sv-SE" sz="1400" b="1" dirty="0" smtClean="0">
                <a:solidFill>
                  <a:srgbClr val="000000"/>
                </a:solidFill>
              </a:rPr>
              <a:t>Samverkan/utveckling </a:t>
            </a:r>
            <a:r>
              <a:rPr lang="sv-SE" sz="1400" dirty="0" smtClean="0">
                <a:solidFill>
                  <a:srgbClr val="000000"/>
                </a:solidFill>
              </a:rPr>
              <a:t>Delta </a:t>
            </a:r>
            <a:r>
              <a:rPr lang="sv-SE" sz="1400" dirty="0">
                <a:solidFill>
                  <a:srgbClr val="000000"/>
                </a:solidFill>
              </a:rPr>
              <a:t>i </a:t>
            </a:r>
            <a:r>
              <a:rPr lang="sv-SE" sz="1400" dirty="0" smtClean="0">
                <a:solidFill>
                  <a:srgbClr val="000000"/>
                </a:solidFill>
              </a:rPr>
              <a:t>nationella/inter-nationella nätverk. Arbeta med utveckling av metoder, kvalitetssäkring och forskning.</a:t>
            </a:r>
            <a:endParaRPr lang="sv-SE" sz="1400" dirty="0">
              <a:solidFill>
                <a:srgbClr val="00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156176" y="3933056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</a:rPr>
              <a:t>5. Övervakning, </a:t>
            </a:r>
            <a:r>
              <a:rPr lang="sv-SE" sz="1400" b="1" dirty="0" smtClean="0">
                <a:solidFill>
                  <a:srgbClr val="000000"/>
                </a:solidFill>
              </a:rPr>
              <a:t>varning, beredskap för utbrott </a:t>
            </a:r>
            <a:r>
              <a:rPr lang="sv-SE" sz="1400" dirty="0" smtClean="0">
                <a:solidFill>
                  <a:srgbClr val="000000"/>
                </a:solidFill>
              </a:rPr>
              <a:t>Kontroll av sjukdomar och smittämnen för att identifiera nya / förändrade smittämnen / spridningar. Övervakning av smittämnen för att säkra att diagnostik håller kvalitet.</a:t>
            </a:r>
            <a:endParaRPr lang="sv-SE" sz="1400" b="1" dirty="0">
              <a:solidFill>
                <a:srgbClr val="000000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251520" y="3717032"/>
            <a:ext cx="2592288" cy="1728192"/>
          </a:xfrm>
          <a:prstGeom prst="roundRect">
            <a:avLst/>
          </a:prstGeom>
          <a:solidFill>
            <a:srgbClr val="FFFFFF">
              <a:alpha val="27000"/>
            </a:srgbClr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med rundade hörn 12"/>
          <p:cNvSpPr/>
          <p:nvPr/>
        </p:nvSpPr>
        <p:spPr>
          <a:xfrm>
            <a:off x="3059832" y="2276872"/>
            <a:ext cx="2592288" cy="1728192"/>
          </a:xfrm>
          <a:prstGeom prst="roundRect">
            <a:avLst/>
          </a:prstGeom>
          <a:solidFill>
            <a:srgbClr val="FFFFFF">
              <a:alpha val="27000"/>
            </a:srgbClr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med rundade hörn 13"/>
          <p:cNvSpPr/>
          <p:nvPr/>
        </p:nvSpPr>
        <p:spPr>
          <a:xfrm>
            <a:off x="5940152" y="1556792"/>
            <a:ext cx="2592288" cy="1728192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med rundade hörn 14"/>
          <p:cNvSpPr/>
          <p:nvPr/>
        </p:nvSpPr>
        <p:spPr>
          <a:xfrm>
            <a:off x="323528" y="1556792"/>
            <a:ext cx="2592288" cy="1872208"/>
          </a:xfrm>
          <a:prstGeom prst="roundRect">
            <a:avLst/>
          </a:prstGeom>
          <a:solidFill>
            <a:srgbClr val="FFFFFF">
              <a:alpha val="27000"/>
            </a:srgbClr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med rundade hörn 15"/>
          <p:cNvSpPr/>
          <p:nvPr/>
        </p:nvSpPr>
        <p:spPr>
          <a:xfrm>
            <a:off x="6048164" y="3933056"/>
            <a:ext cx="2592288" cy="2232248"/>
          </a:xfrm>
          <a:prstGeom prst="roundRect">
            <a:avLst/>
          </a:prstGeom>
          <a:solidFill>
            <a:srgbClr val="FFFFFF">
              <a:alpha val="27000"/>
            </a:srgbClr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8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4104456" cy="576064"/>
          </a:xfrm>
        </p:spPr>
        <p:txBody>
          <a:bodyPr/>
          <a:lstStyle/>
          <a:p>
            <a:r>
              <a:rPr lang="sv-SE" sz="2800" dirty="0" err="1" smtClean="0"/>
              <a:t>CHoP</a:t>
            </a:r>
            <a:r>
              <a:rPr lang="sv-SE" sz="2800" dirty="0" smtClean="0"/>
              <a:t> 4 oktober 2013</a:t>
            </a:r>
            <a:endParaRPr lang="sv-SE" sz="2800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19" t="10315" r="33191" b="13951"/>
          <a:stretch/>
        </p:blipFill>
        <p:spPr>
          <a:xfrm>
            <a:off x="6228184" y="2348880"/>
            <a:ext cx="2259329" cy="3066232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/>
              <a:t>2015-11-19</a:t>
            </a:fld>
            <a:endParaRPr lang="sv-SE" dirty="0"/>
          </a:p>
        </p:txBody>
      </p:sp>
      <p:pic>
        <p:nvPicPr>
          <p:cNvPr id="3" name="Bildobjekt 2" descr="Skärmavbild 2015-11-19 kl. 05.40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2295306" cy="302433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39552" y="1484784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Kartläggning intresse/möjlighet för referenslaborativa uppdrag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6300192" y="1484784"/>
            <a:ext cx="2088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Remissvar till RU om laboratorienätverk</a:t>
            </a:r>
            <a:endParaRPr lang="sv-SE" sz="1600" dirty="0"/>
          </a:p>
        </p:txBody>
      </p:sp>
      <p:sp>
        <p:nvSpPr>
          <p:cNvPr id="5" name="Ned 4"/>
          <p:cNvSpPr/>
          <p:nvPr/>
        </p:nvSpPr>
        <p:spPr>
          <a:xfrm>
            <a:off x="4427984" y="1196752"/>
            <a:ext cx="432048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3203848" y="2348880"/>
            <a:ext cx="2785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Separat och parallellt 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utveckla två områden:</a:t>
            </a:r>
          </a:p>
          <a:p>
            <a:endParaRPr lang="sv-SE" b="1" dirty="0" smtClean="0">
              <a:solidFill>
                <a:srgbClr val="FF0000"/>
              </a:solidFill>
            </a:endParaRPr>
          </a:p>
          <a:p>
            <a:endParaRPr lang="sv-SE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4104456" cy="576064"/>
          </a:xfrm>
        </p:spPr>
        <p:txBody>
          <a:bodyPr/>
          <a:lstStyle/>
          <a:p>
            <a:r>
              <a:rPr lang="sv-SE" sz="2800" dirty="0" err="1" smtClean="0"/>
              <a:t>CHoP</a:t>
            </a:r>
            <a:r>
              <a:rPr lang="sv-SE" sz="2800" dirty="0" smtClean="0"/>
              <a:t> 4 oktober 2013</a:t>
            </a:r>
            <a:endParaRPr lang="sv-SE" sz="2800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19" t="10315" r="33191" b="13951"/>
          <a:stretch/>
        </p:blipFill>
        <p:spPr>
          <a:xfrm>
            <a:off x="6228184" y="2348880"/>
            <a:ext cx="2259329" cy="3066232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/>
              <a:t>2015-11-19</a:t>
            </a:fld>
            <a:endParaRPr lang="sv-SE" dirty="0"/>
          </a:p>
        </p:txBody>
      </p:sp>
      <p:pic>
        <p:nvPicPr>
          <p:cNvPr id="3" name="Bildobjekt 2" descr="Skärmavbild 2015-11-19 kl. 05.40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2295306" cy="302433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39552" y="1484784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Kartläggning intresse/möjlighet för referenslaborativa uppdrag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6300192" y="1484784"/>
            <a:ext cx="2088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Remissvar till RU om laboratorienätverk</a:t>
            </a:r>
            <a:endParaRPr lang="sv-SE" sz="1600" dirty="0"/>
          </a:p>
        </p:txBody>
      </p:sp>
      <p:sp>
        <p:nvSpPr>
          <p:cNvPr id="5" name="Ned 4"/>
          <p:cNvSpPr/>
          <p:nvPr/>
        </p:nvSpPr>
        <p:spPr>
          <a:xfrm>
            <a:off x="4427984" y="1196752"/>
            <a:ext cx="432048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3203848" y="2348880"/>
            <a:ext cx="29655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Separat och parallellt 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utveckla två områden:</a:t>
            </a:r>
          </a:p>
          <a:p>
            <a:endParaRPr lang="sv-SE" b="1" dirty="0" smtClean="0">
              <a:solidFill>
                <a:srgbClr val="FF0000"/>
              </a:solidFill>
            </a:endParaRPr>
          </a:p>
          <a:p>
            <a:endParaRPr lang="sv-SE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sv-SE" b="1" dirty="0" smtClean="0">
                <a:solidFill>
                  <a:srgbClr val="FF0000"/>
                </a:solidFill>
              </a:rPr>
              <a:t>Fördelning av ansvar 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    mellan stat/landsting</a:t>
            </a:r>
          </a:p>
          <a:p>
            <a:endParaRPr lang="sv-SE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4104456" cy="576064"/>
          </a:xfrm>
        </p:spPr>
        <p:txBody>
          <a:bodyPr/>
          <a:lstStyle/>
          <a:p>
            <a:r>
              <a:rPr lang="sv-SE" sz="2800" dirty="0" err="1" smtClean="0"/>
              <a:t>CHoP</a:t>
            </a:r>
            <a:r>
              <a:rPr lang="sv-SE" sz="2800" dirty="0" smtClean="0"/>
              <a:t> 4 oktober 2013</a:t>
            </a:r>
            <a:endParaRPr lang="sv-SE" sz="2800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19" t="10315" r="33191" b="13951"/>
          <a:stretch/>
        </p:blipFill>
        <p:spPr>
          <a:xfrm>
            <a:off x="6228184" y="2348880"/>
            <a:ext cx="2259329" cy="3066232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/>
              <a:t>2015-11-19</a:t>
            </a:fld>
            <a:endParaRPr lang="sv-SE" dirty="0"/>
          </a:p>
        </p:txBody>
      </p:sp>
      <p:pic>
        <p:nvPicPr>
          <p:cNvPr id="3" name="Bildobjekt 2" descr="Skärmavbild 2015-11-19 kl. 05.40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2295306" cy="302433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39552" y="1484784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Kartläggning intresse/möjlighet för referenslaborativa uppdrag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6300192" y="1484784"/>
            <a:ext cx="2088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Remissvar till RU om laboratorienätverk</a:t>
            </a:r>
            <a:endParaRPr lang="sv-SE" sz="1600" dirty="0"/>
          </a:p>
        </p:txBody>
      </p:sp>
      <p:sp>
        <p:nvSpPr>
          <p:cNvPr id="5" name="Ned 4"/>
          <p:cNvSpPr/>
          <p:nvPr/>
        </p:nvSpPr>
        <p:spPr>
          <a:xfrm>
            <a:off x="4427984" y="1196752"/>
            <a:ext cx="432048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3203848" y="2348880"/>
            <a:ext cx="2965588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Separat och parallellt 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utveckla två områden:</a:t>
            </a:r>
          </a:p>
          <a:p>
            <a:endParaRPr lang="sv-SE" b="1" dirty="0" smtClean="0">
              <a:solidFill>
                <a:srgbClr val="FF0000"/>
              </a:solidFill>
            </a:endParaRPr>
          </a:p>
          <a:p>
            <a:endParaRPr lang="sv-SE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sv-SE" b="1" dirty="0" smtClean="0">
                <a:solidFill>
                  <a:srgbClr val="FF0000"/>
                </a:solidFill>
              </a:rPr>
              <a:t>Fördelning av ansvar 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    mellan stat/landsting</a:t>
            </a:r>
          </a:p>
          <a:p>
            <a:endParaRPr lang="sv-SE" b="1" dirty="0" smtClean="0">
              <a:solidFill>
                <a:srgbClr val="FF0000"/>
              </a:solidFill>
            </a:endParaRP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2) Samverkan mellan 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    laboratorierna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91680" y="620688"/>
            <a:ext cx="6251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latin typeface="Tahoma (rubriker)"/>
                <a:cs typeface="Tahoma (rubriker)"/>
              </a:rPr>
              <a:t>2. Samverkan mellan laboratorierna</a:t>
            </a:r>
            <a:endParaRPr lang="sv-SE" sz="2800" b="1" dirty="0">
              <a:latin typeface="Tahoma (rubriker)"/>
              <a:cs typeface="Tahoma (rubriker)"/>
            </a:endParaRPr>
          </a:p>
        </p:txBody>
      </p:sp>
      <p:pic>
        <p:nvPicPr>
          <p:cNvPr id="3" name="Bildobjekt 2" descr="Skärmavbild 2015-11-19 kl. 06.2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00567" cy="2232248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55576" y="3501008"/>
            <a:ext cx="7490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http://</a:t>
            </a:r>
            <a:r>
              <a:rPr lang="sv-SE" sz="1400" dirty="0" err="1"/>
              <a:t>www.folkhalsomyndigheten.se</a:t>
            </a:r>
            <a:r>
              <a:rPr lang="sv-SE" sz="1400" dirty="0"/>
              <a:t>/</a:t>
            </a:r>
            <a:r>
              <a:rPr lang="sv-SE" sz="1400" dirty="0" err="1"/>
              <a:t>amnesomraden</a:t>
            </a:r>
            <a:r>
              <a:rPr lang="sv-SE" sz="1400" dirty="0"/>
              <a:t>/laboratorieanalyser/analyser-i-</a:t>
            </a:r>
            <a:r>
              <a:rPr lang="sv-SE" sz="1400" dirty="0" err="1"/>
              <a:t>sverige</a:t>
            </a:r>
            <a:r>
              <a:rPr lang="sv-SE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269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91680" y="620688"/>
            <a:ext cx="6251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latin typeface="Tahoma (rubriker)"/>
                <a:cs typeface="Tahoma (rubriker)"/>
              </a:rPr>
              <a:t>2. Samverkan mellan laboratorierna</a:t>
            </a:r>
            <a:endParaRPr lang="sv-SE" sz="2800" b="1" dirty="0">
              <a:latin typeface="Tahoma (rubriker)"/>
              <a:cs typeface="Tahoma (rubriker)"/>
            </a:endParaRPr>
          </a:p>
        </p:txBody>
      </p:sp>
      <p:pic>
        <p:nvPicPr>
          <p:cNvPr id="3" name="Bildobjekt 2" descr="Skärmavbild 2015-11-19 kl. 06.2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00567" cy="2232248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55576" y="3501008"/>
            <a:ext cx="7490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http://</a:t>
            </a:r>
            <a:r>
              <a:rPr lang="sv-SE" sz="1400" dirty="0" err="1"/>
              <a:t>www.folkhalsomyndigheten.se</a:t>
            </a:r>
            <a:r>
              <a:rPr lang="sv-SE" sz="1400" dirty="0"/>
              <a:t>/</a:t>
            </a:r>
            <a:r>
              <a:rPr lang="sv-SE" sz="1400" dirty="0" err="1"/>
              <a:t>amnesomraden</a:t>
            </a:r>
            <a:r>
              <a:rPr lang="sv-SE" sz="1400" dirty="0"/>
              <a:t>/laboratorieanalyser/analyser-i-</a:t>
            </a:r>
            <a:r>
              <a:rPr lang="sv-SE" sz="1400" dirty="0" err="1"/>
              <a:t>sverige</a:t>
            </a:r>
            <a:r>
              <a:rPr lang="sv-SE" sz="1400" dirty="0"/>
              <a:t>/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547664" y="4149080"/>
            <a:ext cx="5259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• Analyser för övervakning och utbrottshantering?</a:t>
            </a:r>
          </a:p>
          <a:p>
            <a:endParaRPr lang="sv-SE" dirty="0" smtClean="0"/>
          </a:p>
          <a:p>
            <a:r>
              <a:rPr lang="sv-SE" dirty="0" smtClean="0"/>
              <a:t>• Övriga mikrobiologiska analyser?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9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91680" y="620688"/>
            <a:ext cx="6251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latin typeface="Tahoma (rubriker)"/>
                <a:cs typeface="Tahoma (rubriker)"/>
              </a:rPr>
              <a:t>2. Samverkan mellan laboratorierna</a:t>
            </a:r>
            <a:endParaRPr lang="sv-SE" sz="2800" b="1" dirty="0">
              <a:latin typeface="Tahoma (rubriker)"/>
              <a:cs typeface="Tahoma (rubriker)"/>
            </a:endParaRPr>
          </a:p>
        </p:txBody>
      </p:sp>
      <p:pic>
        <p:nvPicPr>
          <p:cNvPr id="3" name="Bildobjekt 2" descr="Skärmavbild 2015-11-19 kl. 06.2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00567" cy="2232248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55576" y="3501008"/>
            <a:ext cx="7490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http://</a:t>
            </a:r>
            <a:r>
              <a:rPr lang="sv-SE" sz="1400" dirty="0" err="1"/>
              <a:t>www.folkhalsomyndigheten.se</a:t>
            </a:r>
            <a:r>
              <a:rPr lang="sv-SE" sz="1400" dirty="0"/>
              <a:t>/</a:t>
            </a:r>
            <a:r>
              <a:rPr lang="sv-SE" sz="1400" dirty="0" err="1"/>
              <a:t>amnesomraden</a:t>
            </a:r>
            <a:r>
              <a:rPr lang="sv-SE" sz="1400" dirty="0"/>
              <a:t>/laboratorieanalyser/analyser-i-</a:t>
            </a:r>
            <a:r>
              <a:rPr lang="sv-SE" sz="1400" dirty="0" err="1"/>
              <a:t>sverige</a:t>
            </a:r>
            <a:r>
              <a:rPr lang="sv-SE" sz="1400" dirty="0"/>
              <a:t>/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547664" y="4149080"/>
            <a:ext cx="52595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• Analyser för övervakning och utbrottshantering?</a:t>
            </a:r>
          </a:p>
          <a:p>
            <a:endParaRPr lang="sv-SE" dirty="0" smtClean="0"/>
          </a:p>
          <a:p>
            <a:r>
              <a:rPr lang="sv-SE" dirty="0" smtClean="0"/>
              <a:t>• Övriga mikrobiologiska analyser?</a:t>
            </a:r>
          </a:p>
          <a:p>
            <a:endParaRPr lang="sv-SE" dirty="0"/>
          </a:p>
          <a:p>
            <a:r>
              <a:rPr lang="sv-SE" dirty="0" smtClean="0"/>
              <a:t>	</a:t>
            </a:r>
            <a:r>
              <a:rPr lang="sv-SE" b="1" dirty="0" smtClean="0">
                <a:solidFill>
                  <a:srgbClr val="FF0000"/>
                </a:solidFill>
              </a:rPr>
              <a:t>Behov av gemensam terminologi!</a:t>
            </a:r>
          </a:p>
          <a:p>
            <a:endParaRPr lang="sv-SE" dirty="0"/>
          </a:p>
        </p:txBody>
      </p:sp>
      <p:sp>
        <p:nvSpPr>
          <p:cNvPr id="6" name="Höger 5"/>
          <p:cNvSpPr/>
          <p:nvPr/>
        </p:nvSpPr>
        <p:spPr>
          <a:xfrm>
            <a:off x="1619672" y="5373216"/>
            <a:ext cx="648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1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11560" y="620688"/>
            <a:ext cx="786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latin typeface="Tahoma (rubriker)"/>
                <a:cs typeface="Tahoma (rubriker)"/>
              </a:rPr>
              <a:t>1. Fördelning av ansvar mellan stat/landsting</a:t>
            </a:r>
            <a:endParaRPr lang="sv-SE" sz="2800" b="1" dirty="0">
              <a:latin typeface="Tahoma (rubriker)"/>
              <a:cs typeface="Tahoma (rubriker)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3568" y="1412776"/>
            <a:ext cx="28948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• Folkhälsomyndigheten </a:t>
            </a:r>
          </a:p>
          <a:p>
            <a:r>
              <a:rPr lang="sv-SE" dirty="0"/>
              <a:t> </a:t>
            </a:r>
            <a:r>
              <a:rPr lang="sv-SE" dirty="0" smtClean="0"/>
              <a:t>  och SKL 2014</a:t>
            </a:r>
          </a:p>
          <a:p>
            <a:r>
              <a:rPr lang="sv-SE" dirty="0" smtClean="0"/>
              <a:t>• </a:t>
            </a:r>
            <a:r>
              <a:rPr lang="sv-SE" dirty="0" err="1" smtClean="0"/>
              <a:t>CHoP</a:t>
            </a:r>
            <a:r>
              <a:rPr lang="sv-SE" dirty="0" smtClean="0"/>
              <a:t> 13 november 2014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06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khälsomyndigheten blå">
  <a:themeElements>
    <a:clrScheme name="FoHM blå">
      <a:dk1>
        <a:sysClr val="windowText" lastClr="000000"/>
      </a:dk1>
      <a:lt1>
        <a:sysClr val="window" lastClr="FFFFFF"/>
      </a:lt1>
      <a:dk2>
        <a:srgbClr val="0065AC"/>
      </a:dk2>
      <a:lt2>
        <a:srgbClr val="F8F8F8"/>
      </a:lt2>
      <a:accent1>
        <a:srgbClr val="E30613"/>
      </a:accent1>
      <a:accent2>
        <a:srgbClr val="951B81"/>
      </a:accent2>
      <a:accent3>
        <a:srgbClr val="009FE3"/>
      </a:accent3>
      <a:accent4>
        <a:srgbClr val="E6007E"/>
      </a:accent4>
      <a:accent5>
        <a:srgbClr val="95C11F"/>
      </a:accent5>
      <a:accent6>
        <a:srgbClr val="FDC300"/>
      </a:accent6>
      <a:hlink>
        <a:srgbClr val="5F5F5F"/>
      </a:hlink>
      <a:folHlink>
        <a:srgbClr val="919191"/>
      </a:folHlink>
    </a:clrScheme>
    <a:fontScheme name="Folkhälsomyndighet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small - sve.potx" id="{33B67B48-C173-43C2-BA14-464893FF48F6}" vid="{4FCCEF8F-0296-42FB-87A0-019DD8B092CE}"/>
    </a:ext>
  </a:extLst>
</a:theme>
</file>

<file path=ppt/theme/theme2.xml><?xml version="1.0" encoding="utf-8"?>
<a:theme xmlns:a="http://schemas.openxmlformats.org/drawingml/2006/main" name="Folkhälsomyndigheten grön">
  <a:themeElements>
    <a:clrScheme name="FoHM grön">
      <a:dk1>
        <a:sysClr val="windowText" lastClr="000000"/>
      </a:dk1>
      <a:lt1>
        <a:sysClr val="window" lastClr="FFFFFF"/>
      </a:lt1>
      <a:dk2>
        <a:srgbClr val="009284"/>
      </a:dk2>
      <a:lt2>
        <a:srgbClr val="F8F8F8"/>
      </a:lt2>
      <a:accent1>
        <a:srgbClr val="E30613"/>
      </a:accent1>
      <a:accent2>
        <a:srgbClr val="951B81"/>
      </a:accent2>
      <a:accent3>
        <a:srgbClr val="009FE3"/>
      </a:accent3>
      <a:accent4>
        <a:srgbClr val="E6007E"/>
      </a:accent4>
      <a:accent5>
        <a:srgbClr val="95C11F"/>
      </a:accent5>
      <a:accent6>
        <a:srgbClr val="FDC300"/>
      </a:accent6>
      <a:hlink>
        <a:srgbClr val="5F5F5F"/>
      </a:hlink>
      <a:folHlink>
        <a:srgbClr val="919191"/>
      </a:folHlink>
    </a:clrScheme>
    <a:fontScheme name="Folkhälsomyndighet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small - sve.potx" id="{33B67B48-C173-43C2-BA14-464893FF48F6}" vid="{03F36B27-987A-43BC-9E93-826D183A236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3855</TotalTime>
  <Words>834</Words>
  <Application>Microsoft Office PowerPoint</Application>
  <PresentationFormat>Bildspel på skärmen (4:3)</PresentationFormat>
  <Paragraphs>327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29</vt:i4>
      </vt:variant>
    </vt:vector>
  </HeadingPairs>
  <TitlesOfParts>
    <vt:vector size="31" baseType="lpstr">
      <vt:lpstr>Folkhälsomyndigheten blå</vt:lpstr>
      <vt:lpstr>Folkhälsomyndigheten grön</vt:lpstr>
      <vt:lpstr>PowerPoint-presentation</vt:lpstr>
      <vt:lpstr>CHoP 4 oktober 2013</vt:lpstr>
      <vt:lpstr>CHoP 4 oktober 2013</vt:lpstr>
      <vt:lpstr>CHoP 4 oktober 2013</vt:lpstr>
      <vt:lpstr>CHoP 4 oktober 2013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Folkhälsomyndigheten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Användarinstruktion och tips</dc:title>
  <dc:creator>Hans Gaines</dc:creator>
  <cp:lastModifiedBy>Sören</cp:lastModifiedBy>
  <cp:revision>194</cp:revision>
  <cp:lastPrinted>2014-06-02T10:07:56Z</cp:lastPrinted>
  <dcterms:created xsi:type="dcterms:W3CDTF">2014-05-23T13:24:30Z</dcterms:created>
  <dcterms:modified xsi:type="dcterms:W3CDTF">2015-11-19T08:36:08Z</dcterms:modified>
</cp:coreProperties>
</file>