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8" r:id="rId4"/>
    <p:sldId id="259" r:id="rId5"/>
    <p:sldId id="260" r:id="rId6"/>
    <p:sldId id="264" r:id="rId7"/>
    <p:sldId id="263" r:id="rId8"/>
    <p:sldId id="266" r:id="rId9"/>
    <p:sldId id="267" r:id="rId10"/>
    <p:sldId id="261" r:id="rId11"/>
    <p:sldId id="270" r:id="rId12"/>
    <p:sldId id="269" r:id="rId13"/>
    <p:sldId id="272" r:id="rId14"/>
    <p:sldId id="271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E280-5048-C04C-A511-549FD52554FF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163E-B9D4-EE48-A254-1F026F7E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2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Till </a:t>
            </a:r>
            <a:r>
              <a:rPr lang="en-US" dirty="0" err="1" smtClean="0"/>
              <a:t>medlem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antas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Sverige</a:t>
            </a:r>
            <a:r>
              <a:rPr lang="en-US" dirty="0" smtClean="0"/>
              <a:t> </a:t>
            </a:r>
            <a:r>
              <a:rPr lang="en-US" dirty="0" err="1" smtClean="0"/>
              <a:t>verksam</a:t>
            </a:r>
            <a:r>
              <a:rPr lang="en-US" dirty="0" smtClean="0"/>
              <a:t> person med </a:t>
            </a:r>
            <a:r>
              <a:rPr lang="en-US" dirty="0" err="1" smtClean="0"/>
              <a:t>särskilt</a:t>
            </a:r>
            <a:r>
              <a:rPr lang="en-US" dirty="0" smtClean="0"/>
              <a:t> </a:t>
            </a:r>
            <a:r>
              <a:rPr lang="en-US" dirty="0" err="1" smtClean="0"/>
              <a:t>intresse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medicinsk</a:t>
            </a:r>
            <a:r>
              <a:rPr lang="en-US" dirty="0" smtClean="0"/>
              <a:t>/</a:t>
            </a:r>
            <a:r>
              <a:rPr lang="en-US" dirty="0" err="1" smtClean="0"/>
              <a:t>klinisk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. </a:t>
            </a:r>
            <a:r>
              <a:rPr lang="en-US" dirty="0" err="1" smtClean="0"/>
              <a:t>Detta</a:t>
            </a:r>
            <a:r>
              <a:rPr lang="en-US" dirty="0" smtClean="0"/>
              <a:t> </a:t>
            </a:r>
            <a:r>
              <a:rPr lang="en-US" dirty="0" err="1" smtClean="0"/>
              <a:t>gäller</a:t>
            </a:r>
            <a:r>
              <a:rPr lang="en-US" dirty="0" smtClean="0"/>
              <a:t> </a:t>
            </a:r>
            <a:r>
              <a:rPr lang="en-US" dirty="0" err="1" smtClean="0"/>
              <a:t>läkare</a:t>
            </a:r>
            <a:r>
              <a:rPr lang="en-US" dirty="0" smtClean="0"/>
              <a:t> </a:t>
            </a:r>
            <a:r>
              <a:rPr lang="en-US" dirty="0" err="1" smtClean="0"/>
              <a:t>inom</a:t>
            </a:r>
            <a:r>
              <a:rPr lang="en-US" dirty="0" smtClean="0"/>
              <a:t> </a:t>
            </a:r>
            <a:r>
              <a:rPr lang="en-US" dirty="0" err="1" smtClean="0"/>
              <a:t>berörda</a:t>
            </a:r>
            <a:r>
              <a:rPr lang="en-US" dirty="0" smtClean="0"/>
              <a:t> </a:t>
            </a:r>
            <a:r>
              <a:rPr lang="en-US" dirty="0" err="1" smtClean="0"/>
              <a:t>specialiteter</a:t>
            </a:r>
            <a:r>
              <a:rPr lang="en-US" dirty="0" smtClean="0"/>
              <a:t> </a:t>
            </a:r>
            <a:r>
              <a:rPr lang="en-US" dirty="0" err="1" smtClean="0"/>
              <a:t>liksom</a:t>
            </a:r>
            <a:r>
              <a:rPr lang="en-US" dirty="0" smtClean="0"/>
              <a:t> </a:t>
            </a:r>
            <a:r>
              <a:rPr lang="en-US" dirty="0" err="1" smtClean="0"/>
              <a:t>personer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</a:t>
            </a:r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yrkesgrupper</a:t>
            </a:r>
            <a:r>
              <a:rPr lang="en-US" dirty="0" smtClean="0"/>
              <a:t>. </a:t>
            </a:r>
            <a:r>
              <a:rPr lang="en-US" dirty="0" err="1" smtClean="0"/>
              <a:t>För</a:t>
            </a:r>
            <a:r>
              <a:rPr lang="en-US" dirty="0" smtClean="0"/>
              <a:t> de </a:t>
            </a:r>
            <a:r>
              <a:rPr lang="en-US" dirty="0" err="1" smtClean="0"/>
              <a:t>senare</a:t>
            </a:r>
            <a:r>
              <a:rPr lang="en-US" dirty="0" smtClean="0"/>
              <a:t> </a:t>
            </a:r>
            <a:r>
              <a:rPr lang="en-US" dirty="0" err="1" smtClean="0"/>
              <a:t>fordras</a:t>
            </a:r>
            <a:r>
              <a:rPr lang="en-US" dirty="0" smtClean="0"/>
              <a:t> </a:t>
            </a:r>
            <a:r>
              <a:rPr lang="en-US" dirty="0" err="1" smtClean="0"/>
              <a:t>högskoleexamen</a:t>
            </a:r>
            <a:r>
              <a:rPr lang="en-US" dirty="0" smtClean="0"/>
              <a:t> med </a:t>
            </a:r>
            <a:r>
              <a:rPr lang="en-US" dirty="0" err="1" smtClean="0"/>
              <a:t>naturvetenskaplig</a:t>
            </a:r>
            <a:r>
              <a:rPr lang="en-US" dirty="0" smtClean="0"/>
              <a:t> </a:t>
            </a:r>
            <a:r>
              <a:rPr lang="en-US" dirty="0" err="1" smtClean="0"/>
              <a:t>inriktning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en </a:t>
            </a:r>
            <a:r>
              <a:rPr lang="en-US" dirty="0" err="1" smtClean="0"/>
              <a:t>fördjupning</a:t>
            </a:r>
            <a:r>
              <a:rPr lang="en-US" dirty="0" smtClean="0"/>
              <a:t> </a:t>
            </a:r>
            <a:r>
              <a:rPr lang="en-US" dirty="0" err="1" smtClean="0"/>
              <a:t>inom</a:t>
            </a:r>
            <a:r>
              <a:rPr lang="en-US" dirty="0" smtClean="0"/>
              <a:t> </a:t>
            </a:r>
            <a:r>
              <a:rPr lang="en-US" dirty="0" err="1" smtClean="0"/>
              <a:t>medicinsk</a:t>
            </a:r>
            <a:r>
              <a:rPr lang="en-US" dirty="0" smtClean="0"/>
              <a:t>/</a:t>
            </a:r>
            <a:r>
              <a:rPr lang="en-US" dirty="0" err="1" smtClean="0"/>
              <a:t>klinisk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 </a:t>
            </a:r>
            <a:r>
              <a:rPr lang="en-US" dirty="0" err="1" smtClean="0"/>
              <a:t>dokumenterad</a:t>
            </a:r>
            <a:r>
              <a:rPr lang="en-US" dirty="0" smtClean="0"/>
              <a:t> t ex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vetenskaplig</a:t>
            </a:r>
            <a:r>
              <a:rPr lang="en-US" dirty="0" smtClean="0"/>
              <a:t> </a:t>
            </a:r>
            <a:r>
              <a:rPr lang="en-US" dirty="0" err="1" smtClean="0"/>
              <a:t>aktivitet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E163E-B9D4-EE48-A254-1F026F7E0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83C9-8CD1-7543-A2DC-D6506BF512EC}" type="datetimeFigureOut">
              <a:rPr lang="en-US" smtClean="0"/>
              <a:t>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ADBC-0500-6F40-9C95-16DA0C9C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6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://www.mikrobiologi.net/organization/organization.php?id=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Chefs-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Professorsmöte</a:t>
            </a:r>
            <a:r>
              <a:rPr lang="en-US" dirty="0" smtClean="0"/>
              <a:t> 2015-11-19</a:t>
            </a:r>
            <a:endParaRPr lang="en-US" dirty="0"/>
          </a:p>
        </p:txBody>
      </p:sp>
      <p:pic>
        <p:nvPicPr>
          <p:cNvPr id="9" name="Picture Placeholder 8" descr="Logotyp-FKM-RGB-500px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3" r="-2333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err="1" smtClean="0"/>
              <a:t>Kort</a:t>
            </a:r>
            <a:r>
              <a:rPr lang="en-US" sz="2000" dirty="0" smtClean="0"/>
              <a:t> presentation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föreningen</a:t>
            </a:r>
            <a:r>
              <a:rPr lang="en-US" sz="2000" dirty="0" smtClean="0"/>
              <a:t> </a:t>
            </a:r>
            <a:r>
              <a:rPr lang="en-US" sz="2000" dirty="0" err="1" smtClean="0"/>
              <a:t>och</a:t>
            </a:r>
            <a:endParaRPr lang="en-US" sz="2000" dirty="0" smtClean="0"/>
          </a:p>
          <a:p>
            <a:pPr algn="ctr"/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senaste</a:t>
            </a:r>
            <a:r>
              <a:rPr lang="en-US" sz="2000" dirty="0" smtClean="0"/>
              <a:t> </a:t>
            </a:r>
            <a:r>
              <a:rPr lang="en-US" sz="2000" dirty="0" err="1" smtClean="0"/>
              <a:t>året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081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Övrigt</a:t>
            </a:r>
            <a:r>
              <a:rPr lang="en-US" dirty="0" smtClean="0"/>
              <a:t> </a:t>
            </a:r>
            <a:r>
              <a:rPr lang="en-US" dirty="0" err="1" smtClean="0"/>
              <a:t>styrelsearbete</a:t>
            </a:r>
            <a:r>
              <a:rPr lang="en-US" dirty="0" smtClean="0"/>
              <a:t> </a:t>
            </a:r>
            <a:r>
              <a:rPr lang="en-US" dirty="0" err="1" smtClean="0"/>
              <a:t>senaste</a:t>
            </a:r>
            <a:r>
              <a:rPr lang="en-US" dirty="0" smtClean="0"/>
              <a:t> </a:t>
            </a:r>
            <a:r>
              <a:rPr lang="en-US" dirty="0" err="1" smtClean="0"/>
              <a:t>året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80"/>
            <a:ext cx="8229600" cy="48562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utbildningsbok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ST</a:t>
            </a:r>
          </a:p>
          <a:p>
            <a:r>
              <a:rPr lang="en-US" dirty="0" err="1" smtClean="0"/>
              <a:t>Engagera</a:t>
            </a:r>
            <a:r>
              <a:rPr lang="en-US" dirty="0" smtClean="0"/>
              <a:t> </a:t>
            </a:r>
            <a:r>
              <a:rPr lang="en-US" dirty="0" err="1" smtClean="0"/>
              <a:t>medlemmar</a:t>
            </a:r>
            <a:endParaRPr lang="en-US" dirty="0" smtClean="0"/>
          </a:p>
          <a:p>
            <a:r>
              <a:rPr lang="en-US" dirty="0" err="1" smtClean="0"/>
              <a:t>Medlemsenkät</a:t>
            </a:r>
            <a:endParaRPr lang="en-US" dirty="0" smtClean="0"/>
          </a:p>
          <a:p>
            <a:r>
              <a:rPr lang="en-US" dirty="0"/>
              <a:t>FKMs </a:t>
            </a:r>
            <a:r>
              <a:rPr lang="en-US" dirty="0" err="1" smtClean="0"/>
              <a:t>representanter</a:t>
            </a:r>
            <a:endParaRPr lang="en-US" dirty="0" smtClean="0"/>
          </a:p>
          <a:p>
            <a:r>
              <a:rPr lang="en-US" dirty="0" err="1" smtClean="0"/>
              <a:t>Referensdiagnostiken</a:t>
            </a:r>
            <a:endParaRPr lang="en-US" dirty="0" smtClean="0"/>
          </a:p>
          <a:p>
            <a:r>
              <a:rPr lang="en-US" dirty="0" err="1" smtClean="0"/>
              <a:t>Nytt</a:t>
            </a:r>
            <a:r>
              <a:rPr lang="en-US" dirty="0" smtClean="0"/>
              <a:t> </a:t>
            </a:r>
            <a:r>
              <a:rPr lang="en-US" dirty="0" err="1" smtClean="0"/>
              <a:t>samarbete</a:t>
            </a:r>
            <a:r>
              <a:rPr lang="en-US" dirty="0" smtClean="0"/>
              <a:t> med SILF</a:t>
            </a:r>
          </a:p>
          <a:p>
            <a:r>
              <a:rPr lang="en-US" dirty="0" err="1" smtClean="0"/>
              <a:t>Referensgrupperna</a:t>
            </a:r>
            <a:endParaRPr lang="en-US" dirty="0" smtClean="0"/>
          </a:p>
          <a:p>
            <a:r>
              <a:rPr lang="en-US" dirty="0" err="1" smtClean="0"/>
              <a:t>Referenslaboratoriefrågan</a:t>
            </a:r>
            <a:endParaRPr lang="en-US" dirty="0" smtClean="0"/>
          </a:p>
          <a:p>
            <a:r>
              <a:rPr lang="en-US" dirty="0" err="1" smtClean="0"/>
              <a:t>Återkoppling</a:t>
            </a:r>
            <a:r>
              <a:rPr lang="en-US" dirty="0" smtClean="0"/>
              <a:t> till </a:t>
            </a:r>
            <a:r>
              <a:rPr lang="en-US" dirty="0" err="1" smtClean="0"/>
              <a:t>medlemmar</a:t>
            </a:r>
            <a:endParaRPr lang="en-US" dirty="0" smtClean="0"/>
          </a:p>
          <a:p>
            <a:r>
              <a:rPr lang="en-US" dirty="0" err="1" smtClean="0"/>
              <a:t>Utbildningsfrågor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0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fektion_1_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8" r="7302" b="-7718"/>
          <a:stretch/>
        </p:blipFill>
        <p:spPr>
          <a:xfrm>
            <a:off x="0" y="274638"/>
            <a:ext cx="9354543" cy="5549906"/>
          </a:xfrm>
        </p:spPr>
      </p:pic>
    </p:spTree>
    <p:extLst>
      <p:ext uri="{BB962C8B-B14F-4D97-AF65-F5344CB8AC3E}">
        <p14:creationId xmlns:p14="http://schemas.microsoft.com/office/powerpoint/2010/main" val="375208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057"/>
            <a:ext cx="8229600" cy="814659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Preliminärt</a:t>
            </a:r>
            <a:r>
              <a:rPr lang="en-US" sz="3200" dirty="0" smtClean="0"/>
              <a:t> program, </a:t>
            </a:r>
            <a:r>
              <a:rPr lang="en-US" sz="3200" dirty="0" err="1" smtClean="0"/>
              <a:t>Mikrobiologiskt</a:t>
            </a:r>
            <a:r>
              <a:rPr lang="en-US" sz="3200" dirty="0" smtClean="0"/>
              <a:t> </a:t>
            </a:r>
            <a:r>
              <a:rPr lang="en-US" sz="3200" dirty="0" err="1" smtClean="0"/>
              <a:t>vårmöte</a:t>
            </a:r>
            <a:r>
              <a:rPr lang="en-US" sz="3200" dirty="0" smtClean="0"/>
              <a:t> </a:t>
            </a:r>
            <a:r>
              <a:rPr lang="en-US" sz="3200" dirty="0" err="1" smtClean="0"/>
              <a:t>och</a:t>
            </a:r>
            <a:r>
              <a:rPr lang="en-US" sz="3200" dirty="0" smtClean="0"/>
              <a:t> </a:t>
            </a:r>
            <a:r>
              <a:rPr lang="en-US" sz="3200" dirty="0" err="1" smtClean="0"/>
              <a:t>Infektionsveckan</a:t>
            </a:r>
            <a:r>
              <a:rPr lang="en-US" sz="3200" dirty="0" smtClean="0"/>
              <a:t> 23-27 </a:t>
            </a:r>
            <a:r>
              <a:rPr lang="en-US" sz="3200" dirty="0" err="1" smtClean="0"/>
              <a:t>maj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76372"/>
              </p:ext>
            </p:extLst>
          </p:nvPr>
        </p:nvGraphicFramePr>
        <p:xfrm>
          <a:off x="0" y="1089297"/>
          <a:ext cx="9117489" cy="562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14478000" imgH="8928100" progId="Word.Document.12">
                  <p:embed/>
                </p:oleObj>
              </mc:Choice>
              <mc:Fallback>
                <p:oleObj name="Document" r:id="rId3" imgW="14478000" imgH="892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89297"/>
                        <a:ext cx="9117489" cy="562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6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995242"/>
          </a:xfrm>
        </p:spPr>
        <p:txBody>
          <a:bodyPr/>
          <a:lstStyle/>
          <a:p>
            <a:r>
              <a:rPr lang="en-US" dirty="0" err="1" smtClean="0"/>
              <a:t>Mkrobiologiskt</a:t>
            </a:r>
            <a:r>
              <a:rPr lang="en-US" dirty="0" smtClean="0"/>
              <a:t> </a:t>
            </a:r>
            <a:r>
              <a:rPr lang="en-US" dirty="0" err="1" smtClean="0"/>
              <a:t>vårmöte</a:t>
            </a:r>
            <a:r>
              <a:rPr lang="en-US" dirty="0" smtClean="0"/>
              <a:t> </a:t>
            </a:r>
            <a:r>
              <a:rPr lang="en-US" dirty="0" err="1" smtClean="0"/>
              <a:t>hittills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80"/>
            <a:ext cx="8229600" cy="48562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(2,5) </a:t>
            </a:r>
            <a:r>
              <a:rPr lang="en-US" dirty="0" err="1" smtClean="0"/>
              <a:t>dagar</a:t>
            </a:r>
            <a:endParaRPr lang="en-US" dirty="0" smtClean="0"/>
          </a:p>
          <a:p>
            <a:pPr lvl="1"/>
            <a:r>
              <a:rPr lang="en-US" dirty="0" smtClean="0"/>
              <a:t>Inga </a:t>
            </a:r>
            <a:r>
              <a:rPr lang="en-US" dirty="0" err="1" smtClean="0"/>
              <a:t>fasta</a:t>
            </a:r>
            <a:r>
              <a:rPr lang="en-US" dirty="0" smtClean="0"/>
              <a:t> </a:t>
            </a:r>
            <a:r>
              <a:rPr lang="en-US" dirty="0" err="1" smtClean="0"/>
              <a:t>punkter</a:t>
            </a:r>
            <a:endParaRPr lang="en-US" dirty="0" smtClean="0"/>
          </a:p>
          <a:p>
            <a:r>
              <a:rPr lang="en-US" dirty="0" smtClean="0"/>
              <a:t>FKM+SFM+RFM</a:t>
            </a:r>
          </a:p>
          <a:p>
            <a:pPr lvl="1"/>
            <a:r>
              <a:rPr lang="en-US" dirty="0" err="1" smtClean="0"/>
              <a:t>Avtal</a:t>
            </a:r>
            <a:r>
              <a:rPr lang="en-US" dirty="0" smtClean="0"/>
              <a:t> </a:t>
            </a:r>
            <a:r>
              <a:rPr lang="en-US" dirty="0" err="1" smtClean="0"/>
              <a:t>årligen</a:t>
            </a:r>
            <a:r>
              <a:rPr lang="en-US" dirty="0" smtClean="0"/>
              <a:t>, </a:t>
            </a:r>
            <a:r>
              <a:rPr lang="en-US" dirty="0" err="1" smtClean="0"/>
              <a:t>ingen</a:t>
            </a:r>
            <a:r>
              <a:rPr lang="en-US" dirty="0" smtClean="0"/>
              <a:t> fast </a:t>
            </a:r>
            <a:r>
              <a:rPr lang="en-US" dirty="0" err="1" smtClean="0"/>
              <a:t>långtidsplan</a:t>
            </a:r>
            <a:endParaRPr lang="en-US" dirty="0" smtClean="0"/>
          </a:p>
          <a:p>
            <a:r>
              <a:rPr lang="en-US" dirty="0" err="1" smtClean="0"/>
              <a:t>Värdklinik</a:t>
            </a:r>
            <a:r>
              <a:rPr lang="en-US" dirty="0" smtClean="0"/>
              <a:t> </a:t>
            </a:r>
            <a:r>
              <a:rPr lang="en-US" dirty="0" err="1" smtClean="0"/>
              <a:t>arrangerar</a:t>
            </a:r>
            <a:endParaRPr lang="en-US" dirty="0" smtClean="0"/>
          </a:p>
          <a:p>
            <a:pPr marL="742950" lvl="2" indent="-342900"/>
            <a:r>
              <a:rPr lang="en-US" dirty="0" err="1"/>
              <a:t>Inget</a:t>
            </a:r>
            <a:r>
              <a:rPr lang="en-US" dirty="0"/>
              <a:t> ‘</a:t>
            </a:r>
            <a:r>
              <a:rPr lang="en-US" dirty="0" err="1"/>
              <a:t>underlag</a:t>
            </a:r>
            <a:r>
              <a:rPr lang="en-US" dirty="0" smtClean="0"/>
              <a:t>’/</a:t>
            </a:r>
            <a:r>
              <a:rPr lang="en-US" dirty="0" err="1" smtClean="0"/>
              <a:t>uppdragsbeskrivning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Visst</a:t>
            </a:r>
            <a:r>
              <a:rPr lang="en-US" dirty="0" smtClean="0"/>
              <a:t> </a:t>
            </a:r>
            <a:r>
              <a:rPr lang="en-US" dirty="0" err="1" smtClean="0"/>
              <a:t>stöd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styrelserna</a:t>
            </a:r>
            <a:endParaRPr lang="en-US" dirty="0" smtClean="0"/>
          </a:p>
          <a:p>
            <a:r>
              <a:rPr lang="en-US" dirty="0" err="1" smtClean="0"/>
              <a:t>Föreningarna</a:t>
            </a:r>
            <a:r>
              <a:rPr lang="en-US" dirty="0" smtClean="0"/>
              <a:t> </a:t>
            </a:r>
            <a:r>
              <a:rPr lang="en-US" dirty="0" err="1" smtClean="0"/>
              <a:t>ekonomisk</a:t>
            </a:r>
            <a:r>
              <a:rPr lang="en-US" dirty="0" smtClean="0"/>
              <a:t> </a:t>
            </a:r>
            <a:r>
              <a:rPr lang="en-US" dirty="0" err="1" smtClean="0"/>
              <a:t>garant</a:t>
            </a:r>
            <a:endParaRPr lang="en-US" dirty="0" smtClean="0"/>
          </a:p>
          <a:p>
            <a:r>
              <a:rPr lang="en-US" dirty="0" err="1" smtClean="0"/>
              <a:t>Ev</a:t>
            </a:r>
            <a:r>
              <a:rPr lang="en-US" dirty="0" smtClean="0"/>
              <a:t>. </a:t>
            </a:r>
            <a:r>
              <a:rPr lang="en-US" dirty="0" err="1"/>
              <a:t>ö</a:t>
            </a:r>
            <a:r>
              <a:rPr lang="en-US" dirty="0" err="1" smtClean="0"/>
              <a:t>verskott</a:t>
            </a:r>
            <a:r>
              <a:rPr lang="en-US" dirty="0" smtClean="0"/>
              <a:t> till </a:t>
            </a:r>
            <a:r>
              <a:rPr lang="en-US" dirty="0" err="1" smtClean="0"/>
              <a:t>föreningarna</a:t>
            </a:r>
            <a:endParaRPr lang="en-US" dirty="0" smtClean="0"/>
          </a:p>
          <a:p>
            <a:pPr lvl="1"/>
            <a:r>
              <a:rPr lang="en-US" dirty="0" err="1" smtClean="0"/>
              <a:t>Fördelas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medlemmar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mötet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2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Vårmöten</a:t>
            </a:r>
            <a:r>
              <a:rPr lang="en-US" dirty="0" smtClean="0"/>
              <a:t> </a:t>
            </a:r>
            <a:r>
              <a:rPr lang="en-US" dirty="0" err="1" smtClean="0"/>
              <a:t>framöver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13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Fortsatt</a:t>
            </a:r>
            <a:r>
              <a:rPr lang="en-US" dirty="0" smtClean="0"/>
              <a:t> </a:t>
            </a:r>
            <a:r>
              <a:rPr lang="en-US" dirty="0" err="1" smtClean="0"/>
              <a:t>samarbete</a:t>
            </a:r>
            <a:r>
              <a:rPr lang="en-US" dirty="0" smtClean="0"/>
              <a:t> m SILF?</a:t>
            </a:r>
          </a:p>
          <a:p>
            <a:pPr lvl="1"/>
            <a:r>
              <a:rPr lang="en-US" dirty="0" err="1" smtClean="0"/>
              <a:t>Varje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Vartannat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anslutning</a:t>
            </a:r>
            <a:r>
              <a:rPr lang="en-US" dirty="0" smtClean="0"/>
              <a:t> till NSCMID </a:t>
            </a:r>
            <a:r>
              <a:rPr lang="en-US" dirty="0" err="1" smtClean="0"/>
              <a:t>då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Sverige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Bjuda</a:t>
            </a:r>
            <a:r>
              <a:rPr lang="en-US" dirty="0" smtClean="0"/>
              <a:t> in </a:t>
            </a:r>
            <a:r>
              <a:rPr lang="en-US" dirty="0" err="1" smtClean="0"/>
              <a:t>Vårdhygien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smittskydd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samarbetet</a:t>
            </a:r>
            <a:r>
              <a:rPr lang="en-US" dirty="0" smtClean="0"/>
              <a:t>?</a:t>
            </a:r>
          </a:p>
          <a:p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göra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RFM </a:t>
            </a:r>
            <a:r>
              <a:rPr lang="en-US" dirty="0" err="1"/>
              <a:t>och</a:t>
            </a:r>
            <a:r>
              <a:rPr lang="en-US" dirty="0"/>
              <a:t> SFM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Tidsplan</a:t>
            </a:r>
            <a:r>
              <a:rPr lang="en-US" dirty="0" smtClean="0"/>
              <a:t>/</a:t>
            </a:r>
            <a:r>
              <a:rPr lang="en-US" dirty="0" err="1" smtClean="0"/>
              <a:t>Framförhållning</a:t>
            </a:r>
            <a:endParaRPr lang="en-US" dirty="0" smtClean="0"/>
          </a:p>
          <a:p>
            <a:r>
              <a:rPr lang="en-US" dirty="0" err="1" smtClean="0"/>
              <a:t>Nedskrivna</a:t>
            </a:r>
            <a:r>
              <a:rPr lang="en-US" dirty="0" smtClean="0"/>
              <a:t> </a:t>
            </a:r>
            <a:r>
              <a:rPr lang="en-US" dirty="0" err="1" smtClean="0"/>
              <a:t>riktlinjer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arbetet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Diskussion</a:t>
            </a:r>
            <a:r>
              <a:rPr lang="en-US" dirty="0" smtClean="0"/>
              <a:t> m. SILFs </a:t>
            </a:r>
            <a:r>
              <a:rPr lang="en-US" dirty="0" err="1" smtClean="0"/>
              <a:t>styrelse</a:t>
            </a:r>
            <a:r>
              <a:rPr lang="en-US" dirty="0" smtClean="0"/>
              <a:t> 1 </a:t>
            </a:r>
            <a:r>
              <a:rPr lang="en-US" dirty="0" err="1" smtClean="0"/>
              <a:t>december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diskutera</a:t>
            </a:r>
            <a:r>
              <a:rPr lang="en-US" dirty="0" smtClean="0"/>
              <a:t> med SILF+ RFM+ SFM 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err="1" smtClean="0"/>
              <a:t>december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Huvudsakligt</a:t>
            </a:r>
            <a:r>
              <a:rPr lang="en-US" dirty="0" smtClean="0"/>
              <a:t> </a:t>
            </a:r>
            <a:r>
              <a:rPr lang="en-US" dirty="0" err="1" smtClean="0"/>
              <a:t>syfte</a:t>
            </a:r>
            <a:r>
              <a:rPr lang="en-US" dirty="0" smtClean="0"/>
              <a:t> med </a:t>
            </a:r>
            <a:r>
              <a:rPr lang="en-US" dirty="0" err="1" smtClean="0"/>
              <a:t>nationellt</a:t>
            </a:r>
            <a:r>
              <a:rPr lang="en-US" dirty="0" smtClean="0"/>
              <a:t> </a:t>
            </a:r>
            <a:r>
              <a:rPr lang="en-US" dirty="0" err="1" smtClean="0"/>
              <a:t>möte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långt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möte</a:t>
            </a:r>
            <a:r>
              <a:rPr lang="en-US" dirty="0" smtClean="0"/>
              <a:t> </a:t>
            </a:r>
            <a:r>
              <a:rPr lang="en-US" dirty="0" err="1" smtClean="0"/>
              <a:t>vara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mycket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vara</a:t>
            </a:r>
            <a:r>
              <a:rPr lang="en-US" dirty="0" smtClean="0"/>
              <a:t> </a:t>
            </a:r>
            <a:r>
              <a:rPr lang="en-US" dirty="0" err="1" smtClean="0"/>
              <a:t>gemensamt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Tidsplan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Ekonomi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möte</a:t>
            </a:r>
            <a:r>
              <a:rPr lang="en-US" dirty="0" smtClean="0"/>
              <a:t> </a:t>
            </a:r>
            <a:r>
              <a:rPr lang="en-US" dirty="0" err="1" smtClean="0"/>
              <a:t>planeras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Önskemål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fasta</a:t>
            </a:r>
            <a:r>
              <a:rPr lang="en-US" dirty="0" smtClean="0"/>
              <a:t> </a:t>
            </a:r>
            <a:r>
              <a:rPr lang="en-US" dirty="0" err="1" smtClean="0"/>
              <a:t>punkter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smtClean="0"/>
              <a:t> program?</a:t>
            </a:r>
          </a:p>
          <a:p>
            <a:pPr lvl="1"/>
            <a:r>
              <a:rPr lang="en-US" dirty="0" smtClean="0"/>
              <a:t>Ex </a:t>
            </a:r>
            <a:r>
              <a:rPr lang="en-US" dirty="0" err="1" smtClean="0"/>
              <a:t>fria</a:t>
            </a:r>
            <a:r>
              <a:rPr lang="en-US" dirty="0" smtClean="0"/>
              <a:t> </a:t>
            </a:r>
            <a:r>
              <a:rPr lang="en-US" dirty="0" err="1" smtClean="0"/>
              <a:t>föredrag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engelska</a:t>
            </a:r>
            <a:endParaRPr lang="en-US" dirty="0" smtClean="0"/>
          </a:p>
          <a:p>
            <a:pPr lvl="1"/>
            <a:r>
              <a:rPr lang="en-US" dirty="0" err="1" smtClean="0"/>
              <a:t>Referensdiagnostiken</a:t>
            </a:r>
            <a:endParaRPr lang="en-US" dirty="0" smtClean="0"/>
          </a:p>
          <a:p>
            <a:pPr lvl="1"/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8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FKMs </a:t>
            </a:r>
            <a:r>
              <a:rPr lang="en-US" dirty="0" err="1" smtClean="0"/>
              <a:t>medlemsenkäter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 till </a:t>
            </a:r>
            <a:r>
              <a:rPr lang="en-US" dirty="0" err="1" smtClean="0"/>
              <a:t>medlemmar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fokusfrågor</a:t>
            </a:r>
            <a:endParaRPr lang="en-US" dirty="0" smtClean="0"/>
          </a:p>
          <a:p>
            <a:r>
              <a:rPr lang="en-US" dirty="0" err="1" smtClean="0"/>
              <a:t>Återkoppling</a:t>
            </a:r>
            <a:r>
              <a:rPr lang="en-US" dirty="0" smtClean="0"/>
              <a:t> till </a:t>
            </a:r>
            <a:r>
              <a:rPr lang="en-US" dirty="0" err="1" smtClean="0"/>
              <a:t>styrelsen</a:t>
            </a:r>
            <a:endParaRPr lang="en-US" dirty="0"/>
          </a:p>
          <a:p>
            <a:r>
              <a:rPr lang="en-US" dirty="0" err="1" smtClean="0"/>
              <a:t>Underlag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styrelsearbetets</a:t>
            </a:r>
            <a:r>
              <a:rPr lang="en-US" dirty="0" smtClean="0"/>
              <a:t> </a:t>
            </a:r>
            <a:r>
              <a:rPr lang="en-US" dirty="0" err="1" smtClean="0"/>
              <a:t>inriktning</a:t>
            </a:r>
            <a:endParaRPr lang="en-US" dirty="0" smtClean="0"/>
          </a:p>
          <a:p>
            <a:r>
              <a:rPr lang="en-US" dirty="0" err="1" smtClean="0"/>
              <a:t>Möjlighet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t.ex</a:t>
            </a:r>
            <a:r>
              <a:rPr lang="en-US" dirty="0" smtClean="0"/>
              <a:t>. FKMs </a:t>
            </a:r>
            <a:r>
              <a:rPr lang="en-US" dirty="0" err="1" smtClean="0"/>
              <a:t>representanter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referensgrupperna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smtClean="0"/>
              <a:t>input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särskilda</a:t>
            </a:r>
            <a:r>
              <a:rPr lang="en-US" dirty="0" smtClean="0"/>
              <a:t> </a:t>
            </a:r>
            <a:r>
              <a:rPr lang="en-US" dirty="0" err="1" smtClean="0"/>
              <a:t>frågor</a:t>
            </a:r>
            <a:endParaRPr lang="en-US" dirty="0" smtClean="0"/>
          </a:p>
          <a:p>
            <a:r>
              <a:rPr lang="en-US" dirty="0" err="1" smtClean="0"/>
              <a:t>Årligen</a:t>
            </a:r>
            <a:r>
              <a:rPr lang="en-US" dirty="0" smtClean="0"/>
              <a:t>, under </a:t>
            </a:r>
            <a:r>
              <a:rPr lang="en-US" dirty="0" err="1" smtClean="0"/>
              <a:t>våren</a:t>
            </a:r>
            <a:r>
              <a:rPr lang="en-US" dirty="0" smtClean="0"/>
              <a:t>, </a:t>
            </a:r>
            <a:r>
              <a:rPr lang="en-US" dirty="0" err="1" smtClean="0"/>
              <a:t>presenteras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någon</a:t>
            </a:r>
            <a:r>
              <a:rPr lang="en-US" dirty="0" smtClean="0"/>
              <a:t> form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vårmötet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/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webben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92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Medlemsenkät</a:t>
            </a:r>
            <a:r>
              <a:rPr lang="en-US" dirty="0" smtClean="0"/>
              <a:t> 2015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(57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svarande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1592"/>
            <a:ext cx="8229600" cy="353457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Referenslabsfrågan</a:t>
            </a:r>
            <a:r>
              <a:rPr lang="en-US" sz="2400" dirty="0" smtClean="0"/>
              <a:t> (51%)</a:t>
            </a:r>
          </a:p>
          <a:p>
            <a:r>
              <a:rPr lang="en-US" sz="2400" dirty="0" smtClean="0"/>
              <a:t>ST</a:t>
            </a:r>
            <a:r>
              <a:rPr lang="en-US" sz="2400" dirty="0"/>
              <a:t>-</a:t>
            </a:r>
            <a:r>
              <a:rPr lang="en-US" sz="2400" dirty="0" err="1"/>
              <a:t>utbildning</a:t>
            </a:r>
            <a:r>
              <a:rPr lang="en-US" sz="2400" dirty="0"/>
              <a:t>, </a:t>
            </a:r>
            <a:r>
              <a:rPr lang="en-US" sz="2400" dirty="0" err="1"/>
              <a:t>ny</a:t>
            </a:r>
            <a:r>
              <a:rPr lang="en-US" sz="2400" dirty="0"/>
              <a:t> </a:t>
            </a:r>
            <a:r>
              <a:rPr lang="en-US" sz="2400" dirty="0" err="1" smtClean="0"/>
              <a:t>utbildningsbok</a:t>
            </a:r>
            <a:r>
              <a:rPr lang="en-US" sz="2400" dirty="0" smtClean="0"/>
              <a:t> (46%)</a:t>
            </a:r>
          </a:p>
          <a:p>
            <a:r>
              <a:rPr lang="en-US" sz="2400" dirty="0" err="1"/>
              <a:t>Fortbildningsfrågor</a:t>
            </a:r>
            <a:r>
              <a:rPr lang="en-US" sz="2400" dirty="0"/>
              <a:t> (</a:t>
            </a:r>
            <a:r>
              <a:rPr lang="en-US" sz="2400" dirty="0" err="1" smtClean="0"/>
              <a:t>läkare</a:t>
            </a:r>
            <a:r>
              <a:rPr lang="en-US" sz="2400" dirty="0" smtClean="0"/>
              <a:t> + </a:t>
            </a:r>
            <a:r>
              <a:rPr lang="en-US" sz="2400" dirty="0" err="1" smtClean="0"/>
              <a:t>andra</a:t>
            </a:r>
            <a:r>
              <a:rPr lang="en-US" sz="2400" dirty="0" smtClean="0"/>
              <a:t> </a:t>
            </a:r>
            <a:r>
              <a:rPr lang="en-US" sz="2400" dirty="0" err="1"/>
              <a:t>yrkeskategorier</a:t>
            </a:r>
            <a:r>
              <a:rPr lang="en-US" sz="2400" dirty="0" smtClean="0"/>
              <a:t>) (44%)</a:t>
            </a:r>
          </a:p>
          <a:p>
            <a:r>
              <a:rPr lang="en-US" sz="2400" dirty="0" err="1"/>
              <a:t>Bevarad</a:t>
            </a:r>
            <a:r>
              <a:rPr lang="en-US" sz="2400" dirty="0"/>
              <a:t> </a:t>
            </a:r>
            <a:r>
              <a:rPr lang="en-US" sz="2400" dirty="0" err="1"/>
              <a:t>kompetens</a:t>
            </a:r>
            <a:r>
              <a:rPr lang="en-US" sz="2400" dirty="0"/>
              <a:t>/</a:t>
            </a:r>
            <a:r>
              <a:rPr lang="en-US" sz="2400" dirty="0" err="1"/>
              <a:t>rekrytering</a:t>
            </a:r>
            <a:r>
              <a:rPr lang="en-US" sz="2400" dirty="0"/>
              <a:t> till </a:t>
            </a:r>
            <a:r>
              <a:rPr lang="en-US" sz="2400" dirty="0" err="1"/>
              <a:t>specialiteten</a:t>
            </a:r>
            <a:r>
              <a:rPr lang="en-US" sz="2400" dirty="0"/>
              <a:t> (</a:t>
            </a:r>
            <a:r>
              <a:rPr lang="en-US" sz="2400" dirty="0" err="1"/>
              <a:t>fackligt</a:t>
            </a:r>
            <a:r>
              <a:rPr lang="en-US" sz="2400" dirty="0"/>
              <a:t> </a:t>
            </a:r>
            <a:r>
              <a:rPr lang="en-US" sz="2400" dirty="0" err="1"/>
              <a:t>arbete</a:t>
            </a:r>
            <a:r>
              <a:rPr lang="en-US" sz="2400" dirty="0" smtClean="0"/>
              <a:t>) (44%)</a:t>
            </a:r>
          </a:p>
          <a:p>
            <a:r>
              <a:rPr lang="en-US" sz="2400" dirty="0" err="1" smtClean="0"/>
              <a:t>Referensmetodikportalen</a:t>
            </a:r>
            <a:r>
              <a:rPr lang="en-US" sz="2400" dirty="0" smtClean="0"/>
              <a:t> (40%)</a:t>
            </a:r>
          </a:p>
          <a:p>
            <a:r>
              <a:rPr lang="en-US" sz="2400" dirty="0" err="1" smtClean="0"/>
              <a:t>Synliggöra</a:t>
            </a:r>
            <a:r>
              <a:rPr lang="en-US" sz="2400" dirty="0" smtClean="0"/>
              <a:t> </a:t>
            </a:r>
            <a:r>
              <a:rPr lang="en-US" sz="2400" dirty="0" err="1"/>
              <a:t>klinisk</a:t>
            </a:r>
            <a:r>
              <a:rPr lang="en-US" sz="2400" dirty="0"/>
              <a:t> </a:t>
            </a:r>
            <a:r>
              <a:rPr lang="en-US" sz="2400" dirty="0" err="1"/>
              <a:t>mikrobiologis</a:t>
            </a:r>
            <a:r>
              <a:rPr lang="en-US" sz="2400" dirty="0"/>
              <a:t> </a:t>
            </a:r>
            <a:r>
              <a:rPr lang="en-US" sz="2400" dirty="0" err="1"/>
              <a:t>viktiga</a:t>
            </a:r>
            <a:r>
              <a:rPr lang="en-US" sz="2400" dirty="0"/>
              <a:t> </a:t>
            </a:r>
            <a:r>
              <a:rPr lang="en-US" sz="2400" dirty="0" err="1"/>
              <a:t>arbete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vård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 smtClean="0"/>
              <a:t>samhälle</a:t>
            </a:r>
            <a:r>
              <a:rPr lang="en-US" sz="2400" dirty="0" smtClean="0"/>
              <a:t> (33%)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66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Vad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tycker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du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är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viktigast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för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FKM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att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fokusera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på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under 2015? (16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svarsaltrnativ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+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skrivmöjlighet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1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Övriga</a:t>
            </a:r>
            <a:r>
              <a:rPr lang="en-US" dirty="0" smtClean="0"/>
              <a:t> </a:t>
            </a:r>
            <a:r>
              <a:rPr lang="en-US" dirty="0" err="1" smtClean="0"/>
              <a:t>frågor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Referensmetodikportalen</a:t>
            </a:r>
            <a:endParaRPr lang="en-US" dirty="0" smtClean="0"/>
          </a:p>
          <a:p>
            <a:r>
              <a:rPr lang="en-US" dirty="0" err="1" smtClean="0"/>
              <a:t>Förslag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minimitider</a:t>
            </a:r>
            <a:r>
              <a:rPr lang="en-US" dirty="0" smtClean="0"/>
              <a:t>, </a:t>
            </a:r>
            <a:r>
              <a:rPr lang="en-US" dirty="0" err="1" smtClean="0"/>
              <a:t>utbildningsbok</a:t>
            </a:r>
            <a:endParaRPr lang="en-US" dirty="0" smtClean="0"/>
          </a:p>
          <a:p>
            <a:r>
              <a:rPr lang="en-US" dirty="0" err="1" smtClean="0"/>
              <a:t>Frågor</a:t>
            </a:r>
            <a:r>
              <a:rPr lang="en-US" dirty="0" smtClean="0"/>
              <a:t> </a:t>
            </a:r>
            <a:r>
              <a:rPr lang="en-US" dirty="0" err="1" smtClean="0"/>
              <a:t>kring</a:t>
            </a:r>
            <a:r>
              <a:rPr lang="en-US" dirty="0" smtClean="0"/>
              <a:t> </a:t>
            </a:r>
            <a:r>
              <a:rPr lang="en-US" dirty="0" err="1" smtClean="0"/>
              <a:t>fortbildning</a:t>
            </a:r>
            <a:endParaRPr lang="en-US" dirty="0" smtClean="0"/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synliggör</a:t>
            </a:r>
            <a:r>
              <a:rPr lang="en-US" dirty="0" smtClean="0"/>
              <a:t> vi </a:t>
            </a:r>
            <a:r>
              <a:rPr lang="en-US" dirty="0" err="1" smtClean="0"/>
              <a:t>bäst</a:t>
            </a:r>
            <a:r>
              <a:rPr lang="en-US" dirty="0" smtClean="0"/>
              <a:t> </a:t>
            </a:r>
            <a:r>
              <a:rPr lang="en-US" dirty="0" err="1" smtClean="0"/>
              <a:t>Klinisk</a:t>
            </a:r>
            <a:r>
              <a:rPr lang="en-US" dirty="0" smtClean="0"/>
              <a:t> </a:t>
            </a:r>
            <a:r>
              <a:rPr lang="en-US" dirty="0" err="1" smtClean="0"/>
              <a:t>mikrobiologis</a:t>
            </a:r>
            <a:r>
              <a:rPr lang="en-US" dirty="0" smtClean="0"/>
              <a:t> roll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vården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Frågor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intresse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engagera</a:t>
            </a:r>
            <a:r>
              <a:rPr lang="en-US" dirty="0" smtClean="0"/>
              <a:t> sig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föreningens</a:t>
            </a:r>
            <a:r>
              <a:rPr lang="en-US" dirty="0" smtClean="0"/>
              <a:t> </a:t>
            </a:r>
            <a:r>
              <a:rPr lang="en-US" dirty="0" err="1" smtClean="0"/>
              <a:t>arbete</a:t>
            </a:r>
            <a:endParaRPr lang="en-US" dirty="0" smtClean="0"/>
          </a:p>
          <a:p>
            <a:pPr lvl="1"/>
            <a:r>
              <a:rPr lang="en-US" dirty="0" err="1" smtClean="0"/>
              <a:t>Represesentant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referensgrupp</a:t>
            </a:r>
            <a:endParaRPr lang="en-US" dirty="0" smtClean="0"/>
          </a:p>
          <a:p>
            <a:pPr lvl="1"/>
            <a:r>
              <a:rPr lang="en-US" dirty="0" err="1" smtClean="0"/>
              <a:t>styrelsearbete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5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Ansök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nominera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Resestipendier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 31 </a:t>
            </a:r>
            <a:r>
              <a:rPr lang="en-US" dirty="0" err="1" smtClean="0"/>
              <a:t>jan</a:t>
            </a:r>
            <a:endParaRPr lang="en-US" dirty="0" smtClean="0"/>
          </a:p>
          <a:p>
            <a:r>
              <a:rPr lang="en-US" dirty="0" smtClean="0"/>
              <a:t>RAF-</a:t>
            </a:r>
            <a:r>
              <a:rPr lang="en-US" dirty="0" err="1" smtClean="0"/>
              <a:t>stipendiat</a:t>
            </a:r>
            <a:r>
              <a:rPr lang="en-US" dirty="0" smtClean="0"/>
              <a:t> (ST) </a:t>
            </a:r>
            <a:r>
              <a:rPr lang="en-US" dirty="0" err="1" smtClean="0"/>
              <a:t>innan</a:t>
            </a:r>
            <a:r>
              <a:rPr lang="en-US" dirty="0" smtClean="0"/>
              <a:t> 31 mars 2016</a:t>
            </a:r>
          </a:p>
          <a:p>
            <a:r>
              <a:rPr lang="en-US" dirty="0" err="1" smtClean="0"/>
              <a:t>Stiftelsemedel</a:t>
            </a:r>
            <a:r>
              <a:rPr lang="en-US" dirty="0" smtClean="0"/>
              <a:t> </a:t>
            </a:r>
            <a:r>
              <a:rPr lang="en-US" dirty="0" err="1" smtClean="0"/>
              <a:t>utannonseras</a:t>
            </a:r>
            <a:r>
              <a:rPr lang="en-US" dirty="0" smtClean="0"/>
              <a:t> </a:t>
            </a:r>
            <a:r>
              <a:rPr lang="en-US" dirty="0" err="1" smtClean="0"/>
              <a:t>tidig</a:t>
            </a:r>
            <a:r>
              <a:rPr lang="en-US" dirty="0" smtClean="0"/>
              <a:t> </a:t>
            </a:r>
            <a:r>
              <a:rPr lang="en-US" dirty="0" err="1" smtClean="0"/>
              <a:t>höst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Styrelsemedlem</a:t>
            </a:r>
            <a:r>
              <a:rPr lang="en-US" dirty="0" smtClean="0"/>
              <a:t> (2 </a:t>
            </a:r>
            <a:r>
              <a:rPr lang="en-US" dirty="0" err="1" smtClean="0"/>
              <a:t>år</a:t>
            </a:r>
            <a:r>
              <a:rPr lang="en-US" dirty="0" smtClean="0"/>
              <a:t>) + </a:t>
            </a:r>
            <a:r>
              <a:rPr lang="en-US" dirty="0" err="1" smtClean="0"/>
              <a:t>Ordförande</a:t>
            </a:r>
            <a:r>
              <a:rPr lang="en-US" dirty="0" smtClean="0"/>
              <a:t> (1 </a:t>
            </a:r>
            <a:r>
              <a:rPr lang="en-US" dirty="0" err="1" smtClean="0"/>
              <a:t>år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Valberedning</a:t>
            </a:r>
            <a:r>
              <a:rPr lang="en-US" dirty="0" smtClean="0"/>
              <a:t> Lena </a:t>
            </a:r>
            <a:r>
              <a:rPr lang="en-US" dirty="0" err="1" smtClean="0"/>
              <a:t>Serrander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Bengt</a:t>
            </a:r>
            <a:r>
              <a:rPr lang="en-US" dirty="0" smtClean="0"/>
              <a:t> </a:t>
            </a:r>
            <a:r>
              <a:rPr lang="en-US" dirty="0" err="1" smtClean="0"/>
              <a:t>Löfgren</a:t>
            </a:r>
            <a:endParaRPr lang="en-US" dirty="0" smtClean="0"/>
          </a:p>
          <a:p>
            <a:r>
              <a:rPr lang="en-US" dirty="0" smtClean="0"/>
              <a:t>FKM-</a:t>
            </a:r>
            <a:r>
              <a:rPr lang="en-US" dirty="0" err="1" smtClean="0"/>
              <a:t>representant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arbetsgrupp</a:t>
            </a:r>
            <a:r>
              <a:rPr lang="en-US" dirty="0" smtClean="0"/>
              <a:t>/</a:t>
            </a:r>
            <a:r>
              <a:rPr lang="en-US" dirty="0" err="1" smtClean="0"/>
              <a:t>referensgrupp</a:t>
            </a:r>
            <a:endParaRPr lang="en-US" dirty="0" smtClean="0"/>
          </a:p>
          <a:p>
            <a:pPr lvl="1"/>
            <a:r>
              <a:rPr lang="en-US" dirty="0" err="1" smtClean="0"/>
              <a:t>Meddela</a:t>
            </a:r>
            <a:r>
              <a:rPr lang="en-US" dirty="0" smtClean="0"/>
              <a:t> </a:t>
            </a:r>
            <a:r>
              <a:rPr lang="en-US" dirty="0" err="1" smtClean="0"/>
              <a:t>intresse</a:t>
            </a:r>
            <a:r>
              <a:rPr lang="en-US" dirty="0" smtClean="0"/>
              <a:t> till </a:t>
            </a:r>
            <a:r>
              <a:rPr lang="en-US" dirty="0" err="1" smtClean="0"/>
              <a:t>styrelsen</a:t>
            </a:r>
            <a:r>
              <a:rPr lang="en-US" dirty="0" smtClean="0"/>
              <a:t>, se </a:t>
            </a:r>
            <a:r>
              <a:rPr lang="en-US" dirty="0" err="1" smtClean="0"/>
              <a:t>mikrobiologi.net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5" y="3211625"/>
            <a:ext cx="300714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Styrelsen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13981" y="991753"/>
            <a:ext cx="6042849" cy="5171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Sara </a:t>
            </a:r>
            <a:r>
              <a:rPr lang="en-US" sz="2000" dirty="0" err="1" smtClean="0"/>
              <a:t>Karlsson</a:t>
            </a:r>
            <a:r>
              <a:rPr lang="en-US" sz="2000" dirty="0" smtClean="0"/>
              <a:t> Söbirk	</a:t>
            </a:r>
          </a:p>
          <a:p>
            <a:pPr lvl="1"/>
            <a:r>
              <a:rPr lang="en-US" sz="1700" dirty="0" err="1" smtClean="0"/>
              <a:t>ordförande</a:t>
            </a:r>
            <a:endParaRPr lang="en-US" sz="1700" dirty="0" smtClean="0"/>
          </a:p>
          <a:p>
            <a:pPr lvl="1"/>
            <a:r>
              <a:rPr lang="en-US" sz="1700" dirty="0" err="1" smtClean="0"/>
              <a:t>Klinisk</a:t>
            </a:r>
            <a:r>
              <a:rPr lang="en-US" sz="1700" dirty="0" smtClean="0"/>
              <a:t> </a:t>
            </a:r>
            <a:r>
              <a:rPr lang="en-US" sz="1700" dirty="0" err="1" smtClean="0"/>
              <a:t>mikrobiologi</a:t>
            </a:r>
            <a:r>
              <a:rPr lang="en-US" sz="1700" dirty="0" smtClean="0"/>
              <a:t> (</a:t>
            </a:r>
            <a:r>
              <a:rPr lang="en-US" sz="1700" dirty="0" err="1" smtClean="0"/>
              <a:t>parasitologi</a:t>
            </a:r>
            <a:r>
              <a:rPr lang="en-US" sz="1700" dirty="0" smtClean="0"/>
              <a:t>), </a:t>
            </a:r>
            <a:r>
              <a:rPr lang="en-US" sz="1700" dirty="0" err="1" smtClean="0"/>
              <a:t>Skåne</a:t>
            </a:r>
            <a:endParaRPr lang="en-US" sz="1700" dirty="0" smtClean="0"/>
          </a:p>
          <a:p>
            <a:r>
              <a:rPr lang="en-US" sz="2000" dirty="0" smtClean="0"/>
              <a:t>Jonas </a:t>
            </a:r>
            <a:r>
              <a:rPr lang="en-US" sz="2000" dirty="0" err="1" smtClean="0"/>
              <a:t>Swanberg</a:t>
            </a:r>
            <a:r>
              <a:rPr lang="en-US" sz="2000" dirty="0" smtClean="0"/>
              <a:t>		</a:t>
            </a:r>
          </a:p>
          <a:p>
            <a:pPr lvl="1"/>
            <a:r>
              <a:rPr lang="en-US" sz="1700" dirty="0" smtClean="0"/>
              <a:t>vice </a:t>
            </a:r>
            <a:r>
              <a:rPr lang="en-US" sz="1700" dirty="0" err="1" smtClean="0"/>
              <a:t>ordförande</a:t>
            </a:r>
            <a:endParaRPr lang="en-US" sz="1700" dirty="0" smtClean="0"/>
          </a:p>
          <a:p>
            <a:pPr lvl="1"/>
            <a:r>
              <a:rPr lang="en-US" sz="1700" dirty="0" err="1" smtClean="0"/>
              <a:t>Bakteriolog</a:t>
            </a:r>
            <a:r>
              <a:rPr lang="en-US" sz="1700" dirty="0" smtClean="0"/>
              <a:t>, Jönköping</a:t>
            </a:r>
            <a:endParaRPr lang="en-US" sz="1700" dirty="0" smtClean="0"/>
          </a:p>
          <a:p>
            <a:r>
              <a:rPr lang="en-US" sz="2000" dirty="0" err="1" smtClean="0"/>
              <a:t>Sören</a:t>
            </a:r>
            <a:r>
              <a:rPr lang="en-US" sz="2000" dirty="0" smtClean="0"/>
              <a:t> </a:t>
            </a:r>
            <a:r>
              <a:rPr lang="en-US" sz="2000" dirty="0" err="1" smtClean="0"/>
              <a:t>Andersson</a:t>
            </a:r>
            <a:r>
              <a:rPr lang="en-US" sz="2000" dirty="0" smtClean="0"/>
              <a:t>			</a:t>
            </a:r>
          </a:p>
          <a:p>
            <a:pPr lvl="1"/>
            <a:r>
              <a:rPr lang="en-US" sz="1700" dirty="0" err="1" smtClean="0"/>
              <a:t>vetenskaplig</a:t>
            </a:r>
            <a:r>
              <a:rPr lang="en-US" sz="1700" dirty="0" smtClean="0"/>
              <a:t> </a:t>
            </a:r>
            <a:r>
              <a:rPr lang="en-US" sz="1700" dirty="0" err="1" smtClean="0"/>
              <a:t>sekreterare</a:t>
            </a:r>
            <a:endParaRPr lang="en-US" sz="1700" dirty="0" smtClean="0"/>
          </a:p>
          <a:p>
            <a:pPr lvl="1"/>
            <a:r>
              <a:rPr lang="en-US" sz="1700" dirty="0" err="1"/>
              <a:t>Virolog</a:t>
            </a:r>
            <a:r>
              <a:rPr lang="en-US" sz="1700" dirty="0"/>
              <a:t>, </a:t>
            </a:r>
            <a:r>
              <a:rPr lang="en-US" sz="1700" dirty="0" err="1"/>
              <a:t>Örebro</a:t>
            </a:r>
            <a:endParaRPr lang="en-US" sz="1700" dirty="0"/>
          </a:p>
          <a:p>
            <a:r>
              <a:rPr lang="en-US" sz="2000" dirty="0" smtClean="0"/>
              <a:t>Urban </a:t>
            </a:r>
            <a:r>
              <a:rPr lang="en-US" sz="2000" dirty="0" err="1" smtClean="0"/>
              <a:t>Kumlin</a:t>
            </a:r>
            <a:r>
              <a:rPr lang="en-US" sz="2000" dirty="0" smtClean="0"/>
              <a:t>			</a:t>
            </a:r>
          </a:p>
          <a:p>
            <a:pPr lvl="1"/>
            <a:r>
              <a:rPr lang="en-US" sz="1700" dirty="0" err="1" smtClean="0"/>
              <a:t>facklig</a:t>
            </a:r>
            <a:r>
              <a:rPr lang="en-US" sz="1700" dirty="0" smtClean="0"/>
              <a:t> </a:t>
            </a:r>
            <a:r>
              <a:rPr lang="en-US" sz="1700" dirty="0" err="1" smtClean="0"/>
              <a:t>sekreterare,utbildningsansvarig</a:t>
            </a:r>
            <a:endParaRPr lang="en-US" sz="1700" dirty="0" smtClean="0"/>
          </a:p>
          <a:p>
            <a:pPr lvl="1"/>
            <a:r>
              <a:rPr lang="en-US" sz="1700" dirty="0" err="1" smtClean="0"/>
              <a:t>Virolog</a:t>
            </a:r>
            <a:r>
              <a:rPr lang="en-US" sz="1700" dirty="0" smtClean="0"/>
              <a:t>, </a:t>
            </a:r>
            <a:r>
              <a:rPr lang="en-US" sz="1700" dirty="0" err="1" smtClean="0"/>
              <a:t>Umeå</a:t>
            </a:r>
            <a:r>
              <a:rPr lang="en-US" sz="1700" dirty="0" smtClean="0"/>
              <a:t> </a:t>
            </a:r>
          </a:p>
          <a:p>
            <a:r>
              <a:rPr lang="en-US" sz="2000" dirty="0" smtClean="0"/>
              <a:t>Susanne </a:t>
            </a:r>
            <a:r>
              <a:rPr lang="en-US" sz="2000" dirty="0" err="1" smtClean="0"/>
              <a:t>Skovbjerg</a:t>
            </a:r>
            <a:r>
              <a:rPr lang="en-US" sz="2000" dirty="0" smtClean="0"/>
              <a:t>		</a:t>
            </a:r>
          </a:p>
          <a:p>
            <a:pPr lvl="1"/>
            <a:r>
              <a:rPr lang="en-US" sz="1700" dirty="0" err="1" smtClean="0"/>
              <a:t>kassör</a:t>
            </a:r>
            <a:endParaRPr lang="en-US" sz="1700" dirty="0" smtClean="0"/>
          </a:p>
          <a:p>
            <a:pPr lvl="1"/>
            <a:r>
              <a:rPr lang="en-US" sz="1700" dirty="0" err="1" smtClean="0"/>
              <a:t>Bakteriologi</a:t>
            </a:r>
            <a:r>
              <a:rPr lang="en-US" sz="1700" dirty="0" smtClean="0"/>
              <a:t>, </a:t>
            </a:r>
            <a:r>
              <a:rPr lang="en-US" sz="1700" dirty="0" err="1" smtClean="0"/>
              <a:t>Göteborg</a:t>
            </a:r>
            <a:endParaRPr lang="en-US" sz="1700" dirty="0" smtClean="0"/>
          </a:p>
          <a:p>
            <a:r>
              <a:rPr lang="en-US" sz="2000" dirty="0" err="1" smtClean="0"/>
              <a:t>Niklas</a:t>
            </a:r>
            <a:r>
              <a:rPr lang="en-US" sz="2000" dirty="0" smtClean="0"/>
              <a:t> </a:t>
            </a:r>
            <a:r>
              <a:rPr lang="en-US" sz="2000" dirty="0" err="1" smtClean="0"/>
              <a:t>Edner</a:t>
            </a:r>
            <a:r>
              <a:rPr lang="en-US" sz="2000" dirty="0" smtClean="0"/>
              <a:t>				</a:t>
            </a:r>
          </a:p>
          <a:p>
            <a:pPr lvl="1"/>
            <a:r>
              <a:rPr lang="en-US" sz="1700" dirty="0" err="1" smtClean="0"/>
              <a:t>medlemsansvarig</a:t>
            </a:r>
            <a:endParaRPr lang="en-US" sz="1700" dirty="0" smtClean="0"/>
          </a:p>
          <a:p>
            <a:pPr lvl="1"/>
            <a:r>
              <a:rPr lang="en-US" sz="1700" dirty="0" err="1" smtClean="0"/>
              <a:t>Klinisk</a:t>
            </a:r>
            <a:r>
              <a:rPr lang="en-US" sz="1700" dirty="0" smtClean="0"/>
              <a:t> </a:t>
            </a:r>
            <a:r>
              <a:rPr lang="en-US" sz="1700" dirty="0" err="1" smtClean="0"/>
              <a:t>mikrobiologi</a:t>
            </a:r>
            <a:r>
              <a:rPr lang="en-US" sz="1700" dirty="0" smtClean="0"/>
              <a:t>/</a:t>
            </a:r>
            <a:r>
              <a:rPr lang="en-US" sz="1700" dirty="0" err="1" smtClean="0"/>
              <a:t>virologi</a:t>
            </a:r>
            <a:r>
              <a:rPr lang="en-US" sz="1700" dirty="0" smtClean="0"/>
              <a:t>, Stockholm</a:t>
            </a:r>
          </a:p>
          <a:p>
            <a:r>
              <a:rPr lang="en-US" sz="2000" dirty="0" smtClean="0"/>
              <a:t>Cecilia </a:t>
            </a:r>
            <a:r>
              <a:rPr lang="en-US" sz="2000" dirty="0" err="1" smtClean="0"/>
              <a:t>Jendle</a:t>
            </a:r>
            <a:r>
              <a:rPr lang="en-US" sz="2000" dirty="0" smtClean="0"/>
              <a:t> </a:t>
            </a:r>
            <a:r>
              <a:rPr lang="en-US" sz="2000" dirty="0" err="1" smtClean="0"/>
              <a:t>Bengtén</a:t>
            </a:r>
            <a:r>
              <a:rPr lang="en-US" sz="2000" dirty="0" smtClean="0"/>
              <a:t>	</a:t>
            </a:r>
          </a:p>
          <a:p>
            <a:pPr lvl="1"/>
            <a:r>
              <a:rPr lang="en-US" sz="1700" dirty="0" err="1" smtClean="0"/>
              <a:t>ledamot</a:t>
            </a:r>
            <a:endParaRPr lang="en-US" sz="1700" dirty="0" smtClean="0"/>
          </a:p>
          <a:p>
            <a:pPr lvl="1"/>
            <a:r>
              <a:rPr lang="en-US" sz="1700" dirty="0" err="1" smtClean="0"/>
              <a:t>Klinisk</a:t>
            </a:r>
            <a:r>
              <a:rPr lang="en-US" sz="1700" dirty="0" smtClean="0"/>
              <a:t> </a:t>
            </a:r>
            <a:r>
              <a:rPr lang="en-US" sz="1700" dirty="0" err="1" smtClean="0"/>
              <a:t>mikrobiologi</a:t>
            </a:r>
            <a:r>
              <a:rPr lang="en-US" sz="1700" dirty="0" smtClean="0"/>
              <a:t>, Karlstad</a:t>
            </a:r>
          </a:p>
          <a:p>
            <a:pPr lvl="1"/>
            <a:endParaRPr lang="en-US" sz="2000" dirty="0"/>
          </a:p>
        </p:txBody>
      </p:sp>
      <p:pic>
        <p:nvPicPr>
          <p:cNvPr id="9" name="Picture Placeholder 8" descr="Logotyp-FKM-RGB-500px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3" r="-23333"/>
          <a:stretch>
            <a:fillRect/>
          </a:stretch>
        </p:blipFill>
        <p:spPr>
          <a:xfrm>
            <a:off x="393127" y="509357"/>
            <a:ext cx="2585571" cy="1938664"/>
          </a:xfrm>
        </p:spPr>
      </p:pic>
    </p:spTree>
    <p:extLst>
      <p:ext uri="{BB962C8B-B14F-4D97-AF65-F5344CB8AC3E}">
        <p14:creationId xmlns:p14="http://schemas.microsoft.com/office/powerpoint/2010/main" val="29566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900" y="685837"/>
            <a:ext cx="3078495" cy="1162050"/>
          </a:xfrm>
        </p:spPr>
        <p:txBody>
          <a:bodyPr anchor="ctr">
            <a:noAutofit/>
          </a:bodyPr>
          <a:lstStyle/>
          <a:p>
            <a:pPr algn="ctr"/>
            <a:r>
              <a:rPr lang="en-US" dirty="0" err="1" smtClean="0">
                <a:latin typeface="+mn-lt"/>
              </a:rPr>
              <a:t>Föreningen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för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k</a:t>
            </a:r>
            <a:r>
              <a:rPr lang="en-US" dirty="0" err="1" smtClean="0">
                <a:latin typeface="+mn-lt"/>
              </a:rPr>
              <a:t>linisk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mikrobiologi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föreningshistorik</a:t>
            </a:r>
            <a:r>
              <a:rPr lang="en-US" dirty="0" smtClean="0"/>
              <a:t>;</a:t>
            </a:r>
            <a:br>
              <a:rPr lang="en-US" dirty="0" smtClean="0"/>
            </a:br>
            <a:endParaRPr lang="en-US" dirty="0">
              <a:latin typeface="+mn-lt"/>
            </a:endParaRPr>
          </a:p>
        </p:txBody>
      </p:sp>
      <p:pic>
        <p:nvPicPr>
          <p:cNvPr id="8" name="Content Placeholder 7" descr="Logga.pdf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1" r="-4771"/>
          <a:stretch>
            <a:fillRect/>
          </a:stretch>
        </p:blipFill>
        <p:spPr>
          <a:xfrm>
            <a:off x="907214" y="1787415"/>
            <a:ext cx="1738833" cy="198610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30899" y="411521"/>
            <a:ext cx="5730160" cy="60626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/>
              <a:t>Föreningen</a:t>
            </a:r>
            <a:r>
              <a:rPr lang="en-US" sz="1600" dirty="0" smtClean="0"/>
              <a:t> </a:t>
            </a:r>
            <a:r>
              <a:rPr lang="en-US" sz="1600" dirty="0" err="1"/>
              <a:t>för</a:t>
            </a:r>
            <a:r>
              <a:rPr lang="en-US" sz="1600" dirty="0"/>
              <a:t> </a:t>
            </a:r>
            <a:r>
              <a:rPr lang="en-US" sz="1600" dirty="0" err="1" smtClean="0"/>
              <a:t>klinisk</a:t>
            </a:r>
            <a:r>
              <a:rPr lang="en-US" sz="1600" dirty="0" smtClean="0"/>
              <a:t> </a:t>
            </a:r>
            <a:r>
              <a:rPr lang="en-US" sz="1600" dirty="0" err="1"/>
              <a:t>mikrobiologi</a:t>
            </a:r>
            <a:r>
              <a:rPr lang="en-US" sz="1600" dirty="0"/>
              <a:t> </a:t>
            </a:r>
            <a:r>
              <a:rPr lang="en-US" sz="1600" dirty="0" err="1"/>
              <a:t>är</a:t>
            </a:r>
            <a:r>
              <a:rPr lang="en-US" sz="1600" dirty="0"/>
              <a:t> en </a:t>
            </a:r>
            <a:r>
              <a:rPr lang="en-US" sz="1600" dirty="0" err="1"/>
              <a:t>av</a:t>
            </a:r>
            <a:r>
              <a:rPr lang="en-US" sz="1600" dirty="0"/>
              <a:t> de </a:t>
            </a:r>
            <a:r>
              <a:rPr lang="en-US" sz="1600" dirty="0" err="1"/>
              <a:t>äldsta</a:t>
            </a:r>
            <a:r>
              <a:rPr lang="en-US" sz="1600" dirty="0"/>
              <a:t> </a:t>
            </a:r>
            <a:r>
              <a:rPr lang="en-US" sz="1600" dirty="0" err="1"/>
              <a:t>sektionerna</a:t>
            </a:r>
            <a:r>
              <a:rPr lang="en-US" sz="1600" dirty="0"/>
              <a:t> </a:t>
            </a:r>
            <a:r>
              <a:rPr lang="en-US" sz="1600" dirty="0" err="1"/>
              <a:t>inom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Svenska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Läkaresällskapet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Under </a:t>
            </a:r>
            <a:r>
              <a:rPr lang="en-US" sz="1600" dirty="0" err="1"/>
              <a:t>perioden</a:t>
            </a:r>
            <a:r>
              <a:rPr lang="en-US" sz="1600" dirty="0"/>
              <a:t> 1808-1907 </a:t>
            </a:r>
            <a:r>
              <a:rPr lang="en-US" sz="1600" dirty="0" err="1"/>
              <a:t>intog</a:t>
            </a:r>
            <a:r>
              <a:rPr lang="en-US" sz="1600" dirty="0"/>
              <a:t> </a:t>
            </a:r>
            <a:r>
              <a:rPr lang="en-US" sz="1600" dirty="0" err="1"/>
              <a:t>mikrobiologi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infektionssjukdomar</a:t>
            </a:r>
            <a:r>
              <a:rPr lang="en-US" sz="1600" dirty="0"/>
              <a:t> en </a:t>
            </a:r>
            <a:r>
              <a:rPr lang="en-US" sz="1600" dirty="0" err="1"/>
              <a:t>dominerande</a:t>
            </a:r>
            <a:r>
              <a:rPr lang="en-US" sz="1600" dirty="0"/>
              <a:t> </a:t>
            </a:r>
            <a:r>
              <a:rPr lang="en-US" sz="1600" dirty="0" err="1"/>
              <a:t>ställning</a:t>
            </a:r>
            <a:r>
              <a:rPr lang="en-US" sz="1600" dirty="0"/>
              <a:t> </a:t>
            </a:r>
            <a:r>
              <a:rPr lang="en-US" sz="1600" dirty="0" err="1"/>
              <a:t>inom</a:t>
            </a:r>
            <a:r>
              <a:rPr lang="en-US" sz="1600" dirty="0"/>
              <a:t> </a:t>
            </a:r>
            <a:r>
              <a:rPr lang="en-US" sz="1600" dirty="0" err="1"/>
              <a:t>Sällskapets</a:t>
            </a:r>
            <a:r>
              <a:rPr lang="en-US" sz="1600" dirty="0"/>
              <a:t> </a:t>
            </a:r>
            <a:r>
              <a:rPr lang="en-US" sz="1600" dirty="0" err="1"/>
              <a:t>vetenskapliga</a:t>
            </a:r>
            <a:r>
              <a:rPr lang="en-US" sz="1600" dirty="0"/>
              <a:t> </a:t>
            </a:r>
            <a:r>
              <a:rPr lang="en-US" sz="1600" dirty="0" err="1"/>
              <a:t>verksamhet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1907 </a:t>
            </a:r>
            <a:r>
              <a:rPr lang="en-US" sz="1600" dirty="0" err="1"/>
              <a:t>bildades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3366FF"/>
                </a:solidFill>
              </a:rPr>
              <a:t>Sektionen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för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Hygien</a:t>
            </a:r>
            <a:r>
              <a:rPr lang="en-US" sz="1600" dirty="0" smtClean="0">
                <a:solidFill>
                  <a:srgbClr val="3366FF"/>
                </a:solidFill>
              </a:rPr>
              <a:t>.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/>
              <a:t>1928 </a:t>
            </a:r>
            <a:r>
              <a:rPr lang="en-US" sz="1600" dirty="0" err="1"/>
              <a:t>ändrades</a:t>
            </a:r>
            <a:r>
              <a:rPr lang="en-US" sz="1600" dirty="0"/>
              <a:t> </a:t>
            </a:r>
            <a:r>
              <a:rPr lang="en-US" sz="1600" dirty="0" err="1"/>
              <a:t>beteckningen</a:t>
            </a:r>
            <a:r>
              <a:rPr lang="en-US" sz="1600" dirty="0"/>
              <a:t> till </a:t>
            </a:r>
            <a:r>
              <a:rPr lang="en-US" sz="1600" dirty="0" err="1">
                <a:solidFill>
                  <a:srgbClr val="3366FF"/>
                </a:solidFill>
              </a:rPr>
              <a:t>Sektionen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för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Hygien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och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Bakteriologi</a:t>
            </a:r>
            <a:r>
              <a:rPr lang="en-US" sz="1600" dirty="0" smtClean="0">
                <a:solidFill>
                  <a:srgbClr val="3366FF"/>
                </a:solidFill>
              </a:rPr>
              <a:t>.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/>
              <a:t>1960 </a:t>
            </a:r>
            <a:r>
              <a:rPr lang="en-US" sz="1600" dirty="0" err="1"/>
              <a:t>bytte</a:t>
            </a:r>
            <a:r>
              <a:rPr lang="en-US" sz="1600" dirty="0"/>
              <a:t> </a:t>
            </a:r>
            <a:r>
              <a:rPr lang="en-US" sz="1600" dirty="0" err="1"/>
              <a:t>sektionen</a:t>
            </a:r>
            <a:r>
              <a:rPr lang="en-US" sz="1600" dirty="0"/>
              <a:t> </a:t>
            </a:r>
            <a:r>
              <a:rPr lang="en-US" sz="1600" dirty="0" err="1"/>
              <a:t>namn</a:t>
            </a:r>
            <a:r>
              <a:rPr lang="en-US" sz="1600" dirty="0"/>
              <a:t> till </a:t>
            </a:r>
            <a:r>
              <a:rPr lang="en-US" sz="1600" dirty="0" err="1">
                <a:solidFill>
                  <a:srgbClr val="3366FF"/>
                </a:solidFill>
              </a:rPr>
              <a:t>Sektionen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för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medicinsk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mikrobiologi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1994 </a:t>
            </a:r>
            <a:r>
              <a:rPr lang="en-US" sz="1600" dirty="0" err="1"/>
              <a:t>bildades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3366FF"/>
                </a:solidFill>
              </a:rPr>
              <a:t>Föreningen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för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medicinsk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mikrobiologi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/>
              <a:t>genom</a:t>
            </a:r>
            <a:r>
              <a:rPr lang="en-US" sz="1600" dirty="0"/>
              <a:t> </a:t>
            </a:r>
            <a:r>
              <a:rPr lang="en-US" sz="1600" dirty="0" err="1"/>
              <a:t>sammanslagning</a:t>
            </a:r>
            <a:r>
              <a:rPr lang="en-US" sz="1600" dirty="0"/>
              <a:t>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Sektionen</a:t>
            </a:r>
            <a:r>
              <a:rPr lang="en-US" sz="1600" dirty="0"/>
              <a:t> </a:t>
            </a:r>
            <a:r>
              <a:rPr lang="en-US" sz="1600" dirty="0" err="1"/>
              <a:t>för</a:t>
            </a:r>
            <a:r>
              <a:rPr lang="en-US" sz="1600" dirty="0"/>
              <a:t> </a:t>
            </a:r>
            <a:r>
              <a:rPr lang="en-US" sz="1600" dirty="0" err="1"/>
              <a:t>medicinsk</a:t>
            </a:r>
            <a:r>
              <a:rPr lang="en-US" sz="1600" dirty="0"/>
              <a:t> </a:t>
            </a:r>
            <a:r>
              <a:rPr lang="en-US" sz="1600" dirty="0" err="1"/>
              <a:t>mikrobiologi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Svensk</a:t>
            </a:r>
            <a:r>
              <a:rPr lang="en-US" sz="1600" dirty="0"/>
              <a:t> </a:t>
            </a:r>
            <a:r>
              <a:rPr lang="en-US" sz="1600" dirty="0" err="1"/>
              <a:t>förening</a:t>
            </a:r>
            <a:r>
              <a:rPr lang="en-US" sz="1600" dirty="0"/>
              <a:t> </a:t>
            </a:r>
            <a:r>
              <a:rPr lang="en-US" sz="1600" dirty="0" err="1"/>
              <a:t>för</a:t>
            </a:r>
            <a:r>
              <a:rPr lang="en-US" sz="1600" dirty="0"/>
              <a:t> </a:t>
            </a:r>
            <a:r>
              <a:rPr lang="en-US" sz="1600" dirty="0" err="1"/>
              <a:t>medicinsk</a:t>
            </a:r>
            <a:r>
              <a:rPr lang="en-US" sz="1600" dirty="0"/>
              <a:t> </a:t>
            </a:r>
            <a:r>
              <a:rPr lang="en-US" sz="1600" dirty="0" err="1"/>
              <a:t>mikrobiologi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953735"/>
                </a:solidFill>
              </a:rPr>
              <a:t>Sveriges</a:t>
            </a:r>
            <a:r>
              <a:rPr lang="en-US" sz="1600" dirty="0">
                <a:solidFill>
                  <a:srgbClr val="953735"/>
                </a:solidFill>
              </a:rPr>
              <a:t> </a:t>
            </a:r>
            <a:r>
              <a:rPr lang="en-US" sz="1600" dirty="0" err="1">
                <a:solidFill>
                  <a:srgbClr val="953735"/>
                </a:solidFill>
              </a:rPr>
              <a:t>läkarförbunds</a:t>
            </a:r>
            <a:r>
              <a:rPr lang="en-US" sz="1600" dirty="0">
                <a:solidFill>
                  <a:srgbClr val="953735"/>
                </a:solidFill>
              </a:rPr>
              <a:t> </a:t>
            </a:r>
            <a:r>
              <a:rPr lang="en-US" sz="1600" dirty="0" err="1" smtClean="0"/>
              <a:t>specialitetsförening</a:t>
            </a:r>
            <a:r>
              <a:rPr lang="en-US" sz="1600" dirty="0"/>
              <a:t>).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2014 </a:t>
            </a:r>
            <a:r>
              <a:rPr lang="en-US" sz="1600" dirty="0" err="1" smtClean="0"/>
              <a:t>namnändring</a:t>
            </a:r>
            <a:r>
              <a:rPr lang="en-US" sz="1600" dirty="0" smtClean="0"/>
              <a:t> </a:t>
            </a:r>
            <a:r>
              <a:rPr lang="en-US" sz="1600" dirty="0"/>
              <a:t>till </a:t>
            </a:r>
            <a:r>
              <a:rPr lang="en-US" sz="1600" dirty="0" err="1">
                <a:solidFill>
                  <a:srgbClr val="3366FF"/>
                </a:solidFill>
              </a:rPr>
              <a:t>Föreningen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för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klinisk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mikrobiologi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 smtClean="0"/>
              <a:t>föranlett</a:t>
            </a:r>
            <a:r>
              <a:rPr lang="en-US" sz="1600" dirty="0" smtClean="0"/>
              <a:t> </a:t>
            </a:r>
            <a:r>
              <a:rPr lang="en-US" sz="1600" dirty="0" err="1" smtClean="0"/>
              <a:t>av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/>
              <a:t>nyantagna</a:t>
            </a:r>
            <a:r>
              <a:rPr lang="en-US" sz="1600" dirty="0"/>
              <a:t> </a:t>
            </a:r>
            <a:r>
              <a:rPr lang="en-US" sz="1600" dirty="0" err="1"/>
              <a:t>namnet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den </a:t>
            </a:r>
            <a:r>
              <a:rPr lang="en-US" sz="1600" dirty="0" err="1"/>
              <a:t>gemensamma</a:t>
            </a:r>
            <a:r>
              <a:rPr lang="en-US" sz="1600" dirty="0"/>
              <a:t> </a:t>
            </a:r>
            <a:r>
              <a:rPr lang="en-US" sz="1600" dirty="0" err="1"/>
              <a:t>specialiteteten</a:t>
            </a:r>
            <a:r>
              <a:rPr lang="en-US" sz="1600" dirty="0"/>
              <a:t>, </a:t>
            </a:r>
            <a:r>
              <a:rPr lang="en-US" sz="1600" dirty="0" err="1"/>
              <a:t>Klinisk</a:t>
            </a:r>
            <a:r>
              <a:rPr lang="en-US" sz="1600" dirty="0"/>
              <a:t> </a:t>
            </a:r>
            <a:r>
              <a:rPr lang="en-US" sz="1600" dirty="0" err="1"/>
              <a:t>mikrobiologi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Picture Placeholder 8" descr="Logotyp-FKM-RGB-50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3" r="-23333"/>
          <a:stretch>
            <a:fillRect/>
          </a:stretch>
        </p:blipFill>
        <p:spPr>
          <a:xfrm>
            <a:off x="537329" y="4202845"/>
            <a:ext cx="2493642" cy="18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5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56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9605" y="4855124"/>
            <a:ext cx="4948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Aktuellt</a:t>
            </a:r>
            <a:r>
              <a:rPr lang="en-US" sz="2400" dirty="0" smtClean="0"/>
              <a:t> </a:t>
            </a:r>
            <a:r>
              <a:rPr lang="en-US" sz="2400" dirty="0" err="1" smtClean="0"/>
              <a:t>antal</a:t>
            </a:r>
            <a:r>
              <a:rPr lang="en-US" sz="2400" dirty="0" smtClean="0"/>
              <a:t> </a:t>
            </a:r>
            <a:r>
              <a:rPr lang="en-US" sz="2400" dirty="0" err="1" smtClean="0"/>
              <a:t>medlemmar</a:t>
            </a:r>
            <a:r>
              <a:rPr lang="en-US" sz="2400" dirty="0" smtClean="0"/>
              <a:t> 275 </a:t>
            </a:r>
          </a:p>
          <a:p>
            <a:pPr algn="ctr"/>
            <a:r>
              <a:rPr lang="en-US" sz="2400" dirty="0" smtClean="0">
                <a:hlinkClick r:id="rId3"/>
              </a:rPr>
              <a:t>Chefs- och professorsgruppen </a:t>
            </a:r>
            <a:r>
              <a:rPr lang="en-US" sz="2400" dirty="0" smtClean="0"/>
              <a:t>62 st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Studierektorer</a:t>
            </a:r>
            <a:r>
              <a:rPr lang="en-US" sz="2400" dirty="0" smtClean="0"/>
              <a:t> el </a:t>
            </a:r>
            <a:r>
              <a:rPr lang="en-US" sz="2400" dirty="0" err="1" smtClean="0"/>
              <a:t>motsv</a:t>
            </a:r>
            <a:r>
              <a:rPr lang="en-US" sz="2400" dirty="0" smtClean="0"/>
              <a:t> 13 </a:t>
            </a:r>
            <a:r>
              <a:rPr lang="en-US" sz="2400" dirty="0" err="1" smtClean="0"/>
              <a:t>st</a:t>
            </a:r>
            <a:endParaRPr lang="en-US" sz="2400" dirty="0" smtClean="0"/>
          </a:p>
          <a:p>
            <a:pPr algn="ctr"/>
            <a:r>
              <a:rPr lang="en-US" sz="2400" dirty="0" err="1" smtClean="0"/>
              <a:t>Medlemmar</a:t>
            </a:r>
            <a:r>
              <a:rPr lang="en-US" sz="2400" dirty="0" smtClean="0"/>
              <a:t> med FKM-</a:t>
            </a:r>
            <a:r>
              <a:rPr lang="en-US" sz="2400" dirty="0" err="1" smtClean="0"/>
              <a:t>uppdrag</a:t>
            </a:r>
            <a:r>
              <a:rPr lang="en-US" sz="2400" dirty="0" smtClean="0"/>
              <a:t> </a:t>
            </a:r>
            <a:r>
              <a:rPr lang="en-US" sz="2400" dirty="0" err="1" smtClean="0"/>
              <a:t>c:a</a:t>
            </a:r>
            <a:r>
              <a:rPr lang="en-US" sz="2400" dirty="0" smtClean="0"/>
              <a:t> 60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54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FKM </a:t>
            </a:r>
            <a:r>
              <a:rPr lang="en-US" dirty="0" err="1" smtClean="0"/>
              <a:t>Stadgar</a:t>
            </a:r>
            <a:r>
              <a:rPr lang="en-US" dirty="0" smtClean="0"/>
              <a:t>, </a:t>
            </a:r>
            <a:r>
              <a:rPr lang="en-US" dirty="0" err="1" smtClean="0"/>
              <a:t>sektion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främja</a:t>
            </a:r>
            <a:r>
              <a:rPr lang="en-US" dirty="0"/>
              <a:t> den </a:t>
            </a:r>
            <a:r>
              <a:rPr lang="en-US" dirty="0" err="1"/>
              <a:t>vetenskapliga</a:t>
            </a:r>
            <a:r>
              <a:rPr lang="en-US" dirty="0"/>
              <a:t> </a:t>
            </a:r>
            <a:r>
              <a:rPr lang="en-US" dirty="0" err="1"/>
              <a:t>utvecklingen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medicinsk</a:t>
            </a:r>
            <a:r>
              <a:rPr lang="en-US" dirty="0"/>
              <a:t>/</a:t>
            </a:r>
            <a:r>
              <a:rPr lang="en-US" dirty="0" err="1"/>
              <a:t>klinisk</a:t>
            </a:r>
            <a:r>
              <a:rPr lang="en-US" dirty="0"/>
              <a:t> </a:t>
            </a:r>
            <a:r>
              <a:rPr lang="en-US" dirty="0" err="1"/>
              <a:t>mikrobiologi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Sverige</a:t>
            </a:r>
            <a:r>
              <a:rPr lang="en-US" dirty="0"/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anordna</a:t>
            </a:r>
            <a:r>
              <a:rPr lang="en-US" dirty="0"/>
              <a:t> </a:t>
            </a:r>
            <a:r>
              <a:rPr lang="en-US" dirty="0" err="1"/>
              <a:t>möten</a:t>
            </a:r>
            <a:r>
              <a:rPr lang="en-US" dirty="0"/>
              <a:t> med </a:t>
            </a:r>
            <a:r>
              <a:rPr lang="en-US" dirty="0" err="1"/>
              <a:t>vetenskapliga</a:t>
            </a:r>
            <a:r>
              <a:rPr lang="en-US" dirty="0"/>
              <a:t> </a:t>
            </a:r>
            <a:r>
              <a:rPr lang="en-US" dirty="0" err="1"/>
              <a:t>föredrag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diskussioner</a:t>
            </a:r>
            <a:r>
              <a:rPr lang="en-US" dirty="0"/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ombesörja</a:t>
            </a:r>
            <a:r>
              <a:rPr lang="en-US" dirty="0"/>
              <a:t> </a:t>
            </a:r>
            <a:r>
              <a:rPr lang="en-US" dirty="0" err="1"/>
              <a:t>föredrag</a:t>
            </a:r>
            <a:r>
              <a:rPr lang="en-US" dirty="0"/>
              <a:t> vid </a:t>
            </a:r>
            <a:r>
              <a:rPr lang="en-US" dirty="0" err="1"/>
              <a:t>sällskapets</a:t>
            </a:r>
            <a:r>
              <a:rPr lang="en-US" dirty="0"/>
              <a:t> </a:t>
            </a:r>
            <a:r>
              <a:rPr lang="en-US" dirty="0" err="1"/>
              <a:t>sammankomster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överensstämmelse</a:t>
            </a:r>
            <a:r>
              <a:rPr lang="en-US" dirty="0"/>
              <a:t> med den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sällskapet</a:t>
            </a:r>
            <a:r>
              <a:rPr lang="en-US" dirty="0"/>
              <a:t> </a:t>
            </a:r>
            <a:r>
              <a:rPr lang="en-US" dirty="0" err="1"/>
              <a:t>gällande</a:t>
            </a:r>
            <a:r>
              <a:rPr lang="en-US" dirty="0"/>
              <a:t> </a:t>
            </a:r>
            <a:r>
              <a:rPr lang="en-US" dirty="0" err="1"/>
              <a:t>arbetsordningen</a:t>
            </a:r>
            <a:r>
              <a:rPr lang="en-US" dirty="0"/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avgiva</a:t>
            </a:r>
            <a:r>
              <a:rPr lang="en-US" dirty="0"/>
              <a:t> </a:t>
            </a:r>
            <a:r>
              <a:rPr lang="en-US" dirty="0" err="1"/>
              <a:t>utlåtanden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förslag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frågor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sällskapet</a:t>
            </a:r>
            <a:r>
              <a:rPr lang="en-US" dirty="0"/>
              <a:t> </a:t>
            </a:r>
            <a:r>
              <a:rPr lang="en-US" dirty="0" err="1"/>
              <a:t>hänskjutits</a:t>
            </a:r>
            <a:r>
              <a:rPr lang="en-US" dirty="0"/>
              <a:t> till </a:t>
            </a:r>
            <a:r>
              <a:rPr lang="en-US" dirty="0" err="1"/>
              <a:t>utredning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besvarande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FKM </a:t>
            </a:r>
            <a:r>
              <a:rPr lang="en-US" dirty="0" err="1" smtClean="0"/>
              <a:t>Stadgar</a:t>
            </a:r>
            <a:r>
              <a:rPr lang="en-US" dirty="0" smtClean="0"/>
              <a:t>, </a:t>
            </a:r>
            <a:r>
              <a:rPr lang="en-US" dirty="0" err="1" smtClean="0"/>
              <a:t>sektion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att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främja</a:t>
            </a:r>
            <a:r>
              <a:rPr lang="en-US" dirty="0">
                <a:solidFill>
                  <a:srgbClr val="FF6600"/>
                </a:solidFill>
              </a:rPr>
              <a:t> den </a:t>
            </a:r>
            <a:r>
              <a:rPr lang="en-US" dirty="0" err="1">
                <a:solidFill>
                  <a:srgbClr val="FF6600"/>
                </a:solidFill>
              </a:rPr>
              <a:t>vetenskapliga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utvecklingen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inom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medicinsk</a:t>
            </a:r>
            <a:r>
              <a:rPr lang="en-US" dirty="0">
                <a:solidFill>
                  <a:srgbClr val="FF6600"/>
                </a:solidFill>
              </a:rPr>
              <a:t>/</a:t>
            </a:r>
            <a:r>
              <a:rPr lang="en-US" dirty="0" err="1">
                <a:solidFill>
                  <a:srgbClr val="FF6600"/>
                </a:solidFill>
              </a:rPr>
              <a:t>klinisk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mikrobiologi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Sverige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att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anordna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möten</a:t>
            </a:r>
            <a:r>
              <a:rPr lang="en-US" dirty="0">
                <a:solidFill>
                  <a:srgbClr val="FF0000"/>
                </a:solidFill>
              </a:rPr>
              <a:t> med </a:t>
            </a:r>
            <a:r>
              <a:rPr lang="en-US" dirty="0" err="1">
                <a:solidFill>
                  <a:srgbClr val="FF0000"/>
                </a:solidFill>
              </a:rPr>
              <a:t>vetenskapliga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föredrag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diskussioner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ombesörja</a:t>
            </a:r>
            <a:r>
              <a:rPr lang="en-US" dirty="0"/>
              <a:t> </a:t>
            </a:r>
            <a:r>
              <a:rPr lang="en-US" dirty="0" err="1"/>
              <a:t>föredrag</a:t>
            </a:r>
            <a:r>
              <a:rPr lang="en-US" dirty="0"/>
              <a:t> vid </a:t>
            </a:r>
            <a:r>
              <a:rPr lang="en-US" dirty="0" err="1"/>
              <a:t>sällskapets</a:t>
            </a:r>
            <a:r>
              <a:rPr lang="en-US" dirty="0"/>
              <a:t> </a:t>
            </a:r>
            <a:r>
              <a:rPr lang="en-US" dirty="0" err="1"/>
              <a:t>sammankomster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överensstämmelse</a:t>
            </a:r>
            <a:r>
              <a:rPr lang="en-US" dirty="0"/>
              <a:t> med den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sällskapet</a:t>
            </a:r>
            <a:r>
              <a:rPr lang="en-US" dirty="0"/>
              <a:t> </a:t>
            </a:r>
            <a:r>
              <a:rPr lang="en-US" dirty="0" err="1"/>
              <a:t>gällande</a:t>
            </a:r>
            <a:r>
              <a:rPr lang="en-US" dirty="0"/>
              <a:t> </a:t>
            </a:r>
            <a:r>
              <a:rPr lang="en-US" dirty="0" err="1"/>
              <a:t>arbetsordningen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att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avgiva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utlåtanden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förslag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frågor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sällskapet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hänskjutits</a:t>
            </a:r>
            <a:r>
              <a:rPr lang="en-US" dirty="0">
                <a:solidFill>
                  <a:srgbClr val="FF0000"/>
                </a:solidFill>
              </a:rPr>
              <a:t> till </a:t>
            </a:r>
            <a:r>
              <a:rPr lang="en-US" dirty="0" err="1">
                <a:solidFill>
                  <a:srgbClr val="FF0000"/>
                </a:solidFill>
              </a:rPr>
              <a:t>utredning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besvarande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2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FKM </a:t>
            </a:r>
            <a:r>
              <a:rPr lang="en-US" dirty="0" err="1" smtClean="0"/>
              <a:t>Stadgar</a:t>
            </a:r>
            <a:r>
              <a:rPr lang="en-US" dirty="0" smtClean="0"/>
              <a:t>, </a:t>
            </a:r>
            <a:r>
              <a:rPr lang="en-US" dirty="0" err="1" smtClean="0"/>
              <a:t>specialitetsförening</a:t>
            </a:r>
            <a:r>
              <a:rPr lang="en-US" dirty="0" smtClean="0"/>
              <a:t> </a:t>
            </a:r>
            <a:r>
              <a:rPr lang="en-US" dirty="0" err="1" smtClean="0"/>
              <a:t>Sveriges</a:t>
            </a:r>
            <a:r>
              <a:rPr lang="en-US" dirty="0" smtClean="0"/>
              <a:t> </a:t>
            </a:r>
            <a:r>
              <a:rPr lang="en-US" dirty="0" err="1" smtClean="0"/>
              <a:t>Läkarförbund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186"/>
            <a:ext cx="8229600" cy="4311977"/>
          </a:xfrm>
        </p:spPr>
        <p:txBody>
          <a:bodyPr/>
          <a:lstStyle/>
          <a:p>
            <a:r>
              <a:rPr lang="en-US" dirty="0" err="1"/>
              <a:t>att</a:t>
            </a:r>
            <a:r>
              <a:rPr lang="en-US" dirty="0"/>
              <a:t> bland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medlemmar</a:t>
            </a:r>
            <a:r>
              <a:rPr lang="en-US" dirty="0"/>
              <a:t> </a:t>
            </a:r>
            <a:r>
              <a:rPr lang="en-US" dirty="0" err="1"/>
              <a:t>upprätthålla</a:t>
            </a:r>
            <a:r>
              <a:rPr lang="en-US" dirty="0"/>
              <a:t> en god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värdig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befordra</a:t>
            </a:r>
            <a:r>
              <a:rPr lang="en-US" dirty="0"/>
              <a:t> </a:t>
            </a:r>
            <a:r>
              <a:rPr lang="en-US" dirty="0" err="1"/>
              <a:t>hälso</a:t>
            </a:r>
            <a:r>
              <a:rPr lang="en-US" dirty="0"/>
              <a:t>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sjukvårdens</a:t>
            </a:r>
            <a:r>
              <a:rPr lang="en-US" dirty="0"/>
              <a:t> </a:t>
            </a:r>
            <a:r>
              <a:rPr lang="en-US" dirty="0" err="1"/>
              <a:t>ändamålsenliga</a:t>
            </a:r>
            <a:r>
              <a:rPr lang="en-US" dirty="0"/>
              <a:t> </a:t>
            </a:r>
            <a:r>
              <a:rPr lang="en-US" dirty="0" err="1"/>
              <a:t>utveckling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 smtClean="0"/>
              <a:t>klinisk</a:t>
            </a:r>
            <a:r>
              <a:rPr lang="en-US" dirty="0" smtClean="0"/>
              <a:t> </a:t>
            </a:r>
            <a:r>
              <a:rPr lang="en-US" dirty="0" err="1"/>
              <a:t>mikrobiologi</a:t>
            </a:r>
            <a:r>
              <a:rPr lang="en-US" dirty="0"/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tillvarataga</a:t>
            </a:r>
            <a:r>
              <a:rPr lang="en-US" dirty="0"/>
              <a:t> </a:t>
            </a:r>
            <a:r>
              <a:rPr lang="en-US" dirty="0" err="1"/>
              <a:t>medlemmarnas</a:t>
            </a:r>
            <a:r>
              <a:rPr lang="en-US" dirty="0"/>
              <a:t> </a:t>
            </a:r>
            <a:r>
              <a:rPr lang="en-US" dirty="0" err="1"/>
              <a:t>yrkesmässiga</a:t>
            </a:r>
            <a:r>
              <a:rPr lang="en-US" dirty="0"/>
              <a:t>, </a:t>
            </a:r>
            <a:r>
              <a:rPr lang="en-US" dirty="0" err="1"/>
              <a:t>sociala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ekonomiska</a:t>
            </a:r>
            <a:r>
              <a:rPr lang="en-US" dirty="0"/>
              <a:t> </a:t>
            </a:r>
            <a:r>
              <a:rPr lang="en-US" dirty="0" err="1"/>
              <a:t>intressen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2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FKM </a:t>
            </a:r>
            <a:r>
              <a:rPr lang="en-US" dirty="0" err="1" smtClean="0"/>
              <a:t>Stadgar</a:t>
            </a:r>
            <a:r>
              <a:rPr lang="en-US" dirty="0" smtClean="0"/>
              <a:t>, </a:t>
            </a:r>
            <a:r>
              <a:rPr lang="en-US" dirty="0" err="1" smtClean="0"/>
              <a:t>specialitetsförening</a:t>
            </a:r>
            <a:r>
              <a:rPr lang="en-US" dirty="0" smtClean="0"/>
              <a:t> </a:t>
            </a:r>
            <a:r>
              <a:rPr lang="en-US" dirty="0" err="1" smtClean="0"/>
              <a:t>Sveriges</a:t>
            </a:r>
            <a:r>
              <a:rPr lang="en-US" dirty="0" smtClean="0"/>
              <a:t> </a:t>
            </a:r>
            <a:r>
              <a:rPr lang="en-US" dirty="0" err="1" smtClean="0"/>
              <a:t>Läkarförbund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186"/>
            <a:ext cx="8229600" cy="4311977"/>
          </a:xfrm>
        </p:spPr>
        <p:txBody>
          <a:bodyPr/>
          <a:lstStyle/>
          <a:p>
            <a:r>
              <a:rPr lang="en-US" dirty="0" err="1"/>
              <a:t>att</a:t>
            </a:r>
            <a:r>
              <a:rPr lang="en-US" dirty="0"/>
              <a:t> bland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medlemmar</a:t>
            </a:r>
            <a:r>
              <a:rPr lang="en-US" dirty="0"/>
              <a:t> </a:t>
            </a:r>
            <a:r>
              <a:rPr lang="en-US" dirty="0" err="1"/>
              <a:t>upprätthålla</a:t>
            </a:r>
            <a:r>
              <a:rPr lang="en-US" dirty="0"/>
              <a:t> en god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värdig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att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befordra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hälso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sjukvårdens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ändamålsenliga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utveckling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klinisk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mikrobiologi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tillvarataga</a:t>
            </a:r>
            <a:r>
              <a:rPr lang="en-US" dirty="0"/>
              <a:t> </a:t>
            </a:r>
            <a:r>
              <a:rPr lang="en-US" dirty="0" err="1"/>
              <a:t>medlemmarnas</a:t>
            </a:r>
            <a:r>
              <a:rPr lang="en-US" dirty="0"/>
              <a:t> </a:t>
            </a:r>
            <a:r>
              <a:rPr lang="en-US" dirty="0" err="1"/>
              <a:t>yrkesmässiga</a:t>
            </a:r>
            <a:r>
              <a:rPr lang="en-US" dirty="0"/>
              <a:t>, </a:t>
            </a:r>
            <a:r>
              <a:rPr lang="en-US" dirty="0" err="1"/>
              <a:t>sociala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ekonomiska</a:t>
            </a:r>
            <a:r>
              <a:rPr lang="en-US" dirty="0"/>
              <a:t> </a:t>
            </a:r>
            <a:r>
              <a:rPr lang="en-US" dirty="0" err="1"/>
              <a:t>intressen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4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Årligen</a:t>
            </a:r>
            <a:r>
              <a:rPr lang="en-US" dirty="0" smtClean="0"/>
              <a:t> </a:t>
            </a:r>
            <a:r>
              <a:rPr lang="en-US" dirty="0" err="1"/>
              <a:t>å</a:t>
            </a:r>
            <a:r>
              <a:rPr lang="en-US" dirty="0" err="1" smtClean="0"/>
              <a:t>terkommande</a:t>
            </a:r>
            <a:r>
              <a:rPr lang="en-US" dirty="0" smtClean="0"/>
              <a:t> </a:t>
            </a:r>
            <a:r>
              <a:rPr lang="en-US" dirty="0" err="1" smtClean="0"/>
              <a:t>arbete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FKMs </a:t>
            </a:r>
            <a:r>
              <a:rPr lang="en-US" dirty="0" err="1" smtClean="0"/>
              <a:t>styrelse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760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Medlemsmöten</a:t>
            </a:r>
            <a:endParaRPr lang="en-US" dirty="0"/>
          </a:p>
          <a:p>
            <a:pPr lvl="1"/>
            <a:r>
              <a:rPr lang="en-US" dirty="0" err="1"/>
              <a:t>Årsmöte</a:t>
            </a:r>
            <a:endParaRPr lang="en-US" dirty="0"/>
          </a:p>
          <a:p>
            <a:pPr lvl="1"/>
            <a:r>
              <a:rPr lang="en-US" dirty="0" err="1"/>
              <a:t>CHoP-möte</a:t>
            </a:r>
            <a:endParaRPr lang="en-US" dirty="0"/>
          </a:p>
          <a:p>
            <a:pPr lvl="1"/>
            <a:r>
              <a:rPr lang="en-US" dirty="0" err="1"/>
              <a:t>medlemsmöte</a:t>
            </a:r>
            <a:endParaRPr lang="en-US" dirty="0"/>
          </a:p>
          <a:p>
            <a:r>
              <a:rPr lang="en-US" dirty="0" err="1"/>
              <a:t>Arrangera</a:t>
            </a:r>
            <a:r>
              <a:rPr lang="en-US" dirty="0"/>
              <a:t> </a:t>
            </a:r>
            <a:r>
              <a:rPr lang="en-US" dirty="0" err="1"/>
              <a:t>vårmöte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Vetenskapligt</a:t>
            </a:r>
            <a:r>
              <a:rPr lang="en-US" dirty="0" smtClean="0"/>
              <a:t> program</a:t>
            </a:r>
            <a:endParaRPr lang="en-US" dirty="0"/>
          </a:p>
          <a:p>
            <a:pPr lvl="1"/>
            <a:r>
              <a:rPr lang="en-US" dirty="0" err="1"/>
              <a:t>Tidigare</a:t>
            </a:r>
            <a:r>
              <a:rPr lang="en-US" dirty="0"/>
              <a:t> </a:t>
            </a:r>
            <a:r>
              <a:rPr lang="en-US" dirty="0" err="1"/>
              <a:t>även</a:t>
            </a:r>
            <a:r>
              <a:rPr lang="en-US" dirty="0"/>
              <a:t> </a:t>
            </a:r>
            <a:r>
              <a:rPr lang="en-US" dirty="0" err="1"/>
              <a:t>Riksstämman</a:t>
            </a:r>
            <a:endParaRPr lang="en-US" dirty="0"/>
          </a:p>
          <a:p>
            <a:pPr lvl="1"/>
            <a:r>
              <a:rPr lang="en-US" dirty="0" err="1"/>
              <a:t>Möjlighet</a:t>
            </a:r>
            <a:r>
              <a:rPr lang="en-US" dirty="0"/>
              <a:t> vid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möten</a:t>
            </a:r>
            <a:r>
              <a:rPr lang="en-US" dirty="0"/>
              <a:t>, ex. </a:t>
            </a:r>
            <a:r>
              <a:rPr lang="en-US" dirty="0" smtClean="0"/>
              <a:t>NSCMID </a:t>
            </a:r>
          </a:p>
          <a:p>
            <a:r>
              <a:rPr lang="en-US" dirty="0" err="1" smtClean="0"/>
              <a:t>Utse</a:t>
            </a:r>
            <a:r>
              <a:rPr lang="en-US" dirty="0" smtClean="0"/>
              <a:t> </a:t>
            </a:r>
            <a:r>
              <a:rPr lang="en-US" dirty="0" err="1" smtClean="0"/>
              <a:t>representanter</a:t>
            </a:r>
            <a:endParaRPr lang="en-US" dirty="0" smtClean="0"/>
          </a:p>
          <a:p>
            <a:r>
              <a:rPr lang="en-US" dirty="0" err="1" smtClean="0"/>
              <a:t>Remissinstans</a:t>
            </a:r>
            <a:endParaRPr lang="en-US" dirty="0" smtClean="0"/>
          </a:p>
          <a:p>
            <a:r>
              <a:rPr lang="en-US" dirty="0" smtClean="0"/>
              <a:t>Representation vid SLS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Läkarförbundets</a:t>
            </a:r>
            <a:r>
              <a:rPr lang="en-US" dirty="0" smtClean="0"/>
              <a:t> </a:t>
            </a:r>
            <a:r>
              <a:rPr lang="en-US" dirty="0" err="1" smtClean="0"/>
              <a:t>möten</a:t>
            </a:r>
            <a:r>
              <a:rPr lang="en-US" dirty="0" smtClean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err="1" smtClean="0"/>
              <a:t>Resestipendier</a:t>
            </a:r>
            <a:endParaRPr lang="en-US" sz="3200" dirty="0" smtClean="0"/>
          </a:p>
          <a:p>
            <a:r>
              <a:rPr lang="en-US" dirty="0" err="1"/>
              <a:t>Stiftelsen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forskning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utveckling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medicinsk</a:t>
            </a:r>
            <a:r>
              <a:rPr lang="en-US" dirty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September </a:t>
            </a:r>
            <a:r>
              <a:rPr lang="en-US" dirty="0" err="1" smtClean="0"/>
              <a:t>årligen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Utbildningsfrågor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Utbildningsutskottet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95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844</Words>
  <Application>Microsoft Macintosh PowerPoint</Application>
  <PresentationFormat>On-screen Show (4:3)</PresentationFormat>
  <Paragraphs>155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Chefs- och Professorsmöte 2015-11-19</vt:lpstr>
      <vt:lpstr>Styrelsen  2015</vt:lpstr>
      <vt:lpstr>Föreningen för klinisk mikrobiologi Kort föreningshistorik; </vt:lpstr>
      <vt:lpstr>PowerPoint Presentation</vt:lpstr>
      <vt:lpstr>FKM Stadgar, sektion i SLS</vt:lpstr>
      <vt:lpstr>FKM Stadgar, sektion i SLS</vt:lpstr>
      <vt:lpstr>FKM Stadgar, specialitetsförening Sveriges Läkarförbund</vt:lpstr>
      <vt:lpstr>FKM Stadgar, specialitetsförening Sveriges Läkarförbund</vt:lpstr>
      <vt:lpstr>Årligen återkommande arbete för FKMs styrelse </vt:lpstr>
      <vt:lpstr>Övrigt styrelsearbete senaste året</vt:lpstr>
      <vt:lpstr>PowerPoint Presentation</vt:lpstr>
      <vt:lpstr>Preliminärt program, Mikrobiologiskt vårmöte och Infektionsveckan 23-27 maj</vt:lpstr>
      <vt:lpstr>Mkrobiologiskt vårmöte hittills</vt:lpstr>
      <vt:lpstr>Vårmöten framöver</vt:lpstr>
      <vt:lpstr>Att diskutera med SILF+ RFM+ SFM  1 december</vt:lpstr>
      <vt:lpstr>FKMs medlemsenkäter</vt:lpstr>
      <vt:lpstr>Medlemsenkät 2015 (57 svarande)</vt:lpstr>
      <vt:lpstr>Övriga frågor</vt:lpstr>
      <vt:lpstr>Ansök och nominera!</vt:lpstr>
    </vt:vector>
  </TitlesOfParts>
  <Company>Lunds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K Söbirk</dc:creator>
  <cp:lastModifiedBy>Sara K Söbirk</cp:lastModifiedBy>
  <cp:revision>36</cp:revision>
  <dcterms:created xsi:type="dcterms:W3CDTF">2014-11-11T15:51:47Z</dcterms:created>
  <dcterms:modified xsi:type="dcterms:W3CDTF">2015-12-08T19:35:02Z</dcterms:modified>
</cp:coreProperties>
</file>